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2"/>
  </p:notesMasterIdLst>
  <p:sldIdLst>
    <p:sldId id="258" r:id="rId2"/>
    <p:sldId id="269" r:id="rId3"/>
    <p:sldId id="271" r:id="rId4"/>
    <p:sldId id="260" r:id="rId5"/>
    <p:sldId id="270" r:id="rId6"/>
    <p:sldId id="261" r:id="rId7"/>
    <p:sldId id="272" r:id="rId8"/>
    <p:sldId id="267" r:id="rId9"/>
    <p:sldId id="263" r:id="rId10"/>
    <p:sldId id="273" r:id="rId11"/>
    <p:sldId id="278" r:id="rId12"/>
    <p:sldId id="279" r:id="rId13"/>
    <p:sldId id="265" r:id="rId14"/>
    <p:sldId id="275" r:id="rId15"/>
    <p:sldId id="274" r:id="rId16"/>
    <p:sldId id="276" r:id="rId17"/>
    <p:sldId id="277" r:id="rId18"/>
    <p:sldId id="266" r:id="rId19"/>
    <p:sldId id="268" r:id="rId20"/>
    <p:sldId id="28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42" autoAdjust="0"/>
    <p:restoredTop sz="94660"/>
  </p:normalViewPr>
  <p:slideViewPr>
    <p:cSldViewPr snapToGrid="0">
      <p:cViewPr varScale="1">
        <p:scale>
          <a:sx n="105" d="100"/>
          <a:sy n="105" d="100"/>
        </p:scale>
        <p:origin x="88"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9D2084-D922-4C94-A2FC-686790752C56}" type="datetimeFigureOut">
              <a:rPr lang="fr-FR" smtClean="0"/>
              <a:t>16/11/2022</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CFCCCA-D135-4F19-A762-EB71BBCC45B3}" type="slidenum">
              <a:rPr lang="fr-FR" smtClean="0"/>
              <a:t>‹#›</a:t>
            </a:fld>
            <a:endParaRPr lang="fr-FR" dirty="0"/>
          </a:p>
        </p:txBody>
      </p:sp>
    </p:spTree>
    <p:extLst>
      <p:ext uri="{BB962C8B-B14F-4D97-AF65-F5344CB8AC3E}">
        <p14:creationId xmlns:p14="http://schemas.microsoft.com/office/powerpoint/2010/main" val="2779274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3734016-F6A9-479C-8672-7A26E93C5189}" type="datetime1">
              <a:rPr lang="fr-FR" smtClean="0"/>
              <a:t>16/11/2022</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fld id="{BE0C547F-3717-4A68-BF93-09ADD79A8E51}" type="slidenum">
              <a:rPr lang="fr-FR" smtClean="0"/>
              <a:t>‹#›</a:t>
            </a:fld>
            <a:endParaRPr lang="fr-FR" dirty="0"/>
          </a:p>
        </p:txBody>
      </p:sp>
    </p:spTree>
    <p:extLst>
      <p:ext uri="{BB962C8B-B14F-4D97-AF65-F5344CB8AC3E}">
        <p14:creationId xmlns:p14="http://schemas.microsoft.com/office/powerpoint/2010/main" val="1576922322"/>
      </p:ext>
    </p:extLst>
  </p:cSld>
  <p:clrMapOvr>
    <a:overrideClrMapping bg1="dk1" tx1="lt1" bg2="dk2" tx2="lt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734016-F6A9-479C-8672-7A26E93C5189}" type="datetime1">
              <a:rPr lang="fr-FR" smtClean="0"/>
              <a:t>16/11/2022</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BE0C547F-3717-4A68-BF93-09ADD79A8E51}" type="slidenum">
              <a:rPr lang="fr-FR" smtClean="0"/>
              <a:t>‹#›</a:t>
            </a:fld>
            <a:endParaRPr lang="fr-FR" dirty="0"/>
          </a:p>
        </p:txBody>
      </p:sp>
    </p:spTree>
    <p:extLst>
      <p:ext uri="{BB962C8B-B14F-4D97-AF65-F5344CB8AC3E}">
        <p14:creationId xmlns:p14="http://schemas.microsoft.com/office/powerpoint/2010/main" val="32029232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734016-F6A9-479C-8672-7A26E93C5189}" type="datetime1">
              <a:rPr lang="fr-FR" smtClean="0"/>
              <a:t>16/11/2022</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BE0C547F-3717-4A68-BF93-09ADD79A8E51}" type="slidenum">
              <a:rPr lang="fr-FR" smtClean="0"/>
              <a:t>‹#›</a:t>
            </a:fld>
            <a:endParaRPr lang="fr-FR" dirty="0"/>
          </a:p>
        </p:txBody>
      </p:sp>
    </p:spTree>
    <p:extLst>
      <p:ext uri="{BB962C8B-B14F-4D97-AF65-F5344CB8AC3E}">
        <p14:creationId xmlns:p14="http://schemas.microsoft.com/office/powerpoint/2010/main" val="203082017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734016-F6A9-479C-8672-7A26E93C5189}" type="datetime1">
              <a:rPr lang="fr-FR" smtClean="0"/>
              <a:t>16/11/2022</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fld id="{BE0C547F-3717-4A68-BF93-09ADD79A8E51}" type="slidenum">
              <a:rPr lang="fr-FR" smtClean="0"/>
              <a:t>‹#›</a:t>
            </a:fld>
            <a:endParaRPr lang="fr-FR" dirty="0"/>
          </a:p>
        </p:txBody>
      </p:sp>
    </p:spTree>
    <p:extLst>
      <p:ext uri="{BB962C8B-B14F-4D97-AF65-F5344CB8AC3E}">
        <p14:creationId xmlns:p14="http://schemas.microsoft.com/office/powerpoint/2010/main" val="76606886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3734016-F6A9-479C-8672-7A26E93C5189}" type="datetime1">
              <a:rPr lang="fr-FR" smtClean="0"/>
              <a:t>16/11/2022</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fld id="{BE0C547F-3717-4A68-BF93-09ADD79A8E51}" type="slidenum">
              <a:rPr lang="fr-FR" smtClean="0"/>
              <a:t>‹#›</a:t>
            </a:fld>
            <a:endParaRPr lang="fr-FR" dirty="0"/>
          </a:p>
        </p:txBody>
      </p:sp>
    </p:spTree>
    <p:extLst>
      <p:ext uri="{BB962C8B-B14F-4D97-AF65-F5344CB8AC3E}">
        <p14:creationId xmlns:p14="http://schemas.microsoft.com/office/powerpoint/2010/main" val="3566747429"/>
      </p:ext>
    </p:extLst>
  </p:cSld>
  <p:clrMapOvr>
    <a:overrideClrMapping bg1="dk1" tx1="lt1" bg2="dk2" tx2="lt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3734016-F6A9-479C-8672-7A26E93C5189}" type="datetime1">
              <a:rPr lang="fr-FR" smtClean="0"/>
              <a:t>16/11/2022</a:t>
            </a:fld>
            <a:endParaRPr lang="fr-FR" dirty="0"/>
          </a:p>
        </p:txBody>
      </p:sp>
      <p:sp>
        <p:nvSpPr>
          <p:cNvPr id="9" name="Footer Placeholder 8"/>
          <p:cNvSpPr>
            <a:spLocks noGrp="1"/>
          </p:cNvSpPr>
          <p:nvPr>
            <p:ph type="ftr" sz="quarter" idx="11"/>
          </p:nvPr>
        </p:nvSpPr>
        <p:spPr/>
        <p:txBody>
          <a:bodyPr/>
          <a:lstStyle/>
          <a:p>
            <a:endParaRPr lang="fr-FR" dirty="0"/>
          </a:p>
        </p:txBody>
      </p:sp>
      <p:sp>
        <p:nvSpPr>
          <p:cNvPr id="10" name="Slide Number Placeholder 9"/>
          <p:cNvSpPr>
            <a:spLocks noGrp="1"/>
          </p:cNvSpPr>
          <p:nvPr>
            <p:ph type="sldNum" sz="quarter" idx="12"/>
          </p:nvPr>
        </p:nvSpPr>
        <p:spPr/>
        <p:txBody>
          <a:bodyPr/>
          <a:lstStyle/>
          <a:p>
            <a:fld id="{BE0C547F-3717-4A68-BF93-09ADD79A8E51}" type="slidenum">
              <a:rPr lang="fr-FR" smtClean="0"/>
              <a:t>‹#›</a:t>
            </a:fld>
            <a:endParaRPr lang="fr-FR" dirty="0"/>
          </a:p>
        </p:txBody>
      </p:sp>
    </p:spTree>
    <p:extLst>
      <p:ext uri="{BB962C8B-B14F-4D97-AF65-F5344CB8AC3E}">
        <p14:creationId xmlns:p14="http://schemas.microsoft.com/office/powerpoint/2010/main" val="92629464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3734016-F6A9-479C-8672-7A26E93C5189}" type="datetime1">
              <a:rPr lang="fr-FR" smtClean="0"/>
              <a:t>16/11/2022</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fld id="{BE0C547F-3717-4A68-BF93-09ADD79A8E51}" type="slidenum">
              <a:rPr lang="fr-FR" smtClean="0"/>
              <a:t>‹#›</a:t>
            </a:fld>
            <a:endParaRPr lang="fr-FR"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830816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734016-F6A9-479C-8672-7A26E93C5189}" type="datetime1">
              <a:rPr lang="fr-FR" smtClean="0"/>
              <a:t>16/11/2022</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BE0C547F-3717-4A68-BF93-09ADD79A8E51}" type="slidenum">
              <a:rPr lang="fr-FR" smtClean="0"/>
              <a:t>‹#›</a:t>
            </a:fld>
            <a:endParaRPr lang="fr-FR" dirty="0"/>
          </a:p>
        </p:txBody>
      </p:sp>
    </p:spTree>
    <p:extLst>
      <p:ext uri="{BB962C8B-B14F-4D97-AF65-F5344CB8AC3E}">
        <p14:creationId xmlns:p14="http://schemas.microsoft.com/office/powerpoint/2010/main" val="46360192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734016-F6A9-479C-8672-7A26E93C5189}" type="datetime1">
              <a:rPr lang="fr-FR" smtClean="0"/>
              <a:t>16/11/2022</a:t>
            </a:fld>
            <a:endParaRPr lang="fr-FR" dirty="0"/>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p:txBody>
          <a:bodyPr/>
          <a:lstStyle/>
          <a:p>
            <a:fld id="{BE0C547F-3717-4A68-BF93-09ADD79A8E51}" type="slidenum">
              <a:rPr lang="fr-FR" smtClean="0"/>
              <a:t>‹#›</a:t>
            </a:fld>
            <a:endParaRPr lang="fr-FR" dirty="0"/>
          </a:p>
        </p:txBody>
      </p:sp>
    </p:spTree>
    <p:extLst>
      <p:ext uri="{BB962C8B-B14F-4D97-AF65-F5344CB8AC3E}">
        <p14:creationId xmlns:p14="http://schemas.microsoft.com/office/powerpoint/2010/main" val="240008490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3734016-F6A9-479C-8672-7A26E93C5189}" type="datetime1">
              <a:rPr lang="fr-FR" smtClean="0"/>
              <a:t>16/11/2022</a:t>
            </a:fld>
            <a:endParaRPr lang="fr-FR"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fr-FR" dirty="0"/>
          </a:p>
        </p:txBody>
      </p:sp>
      <p:sp>
        <p:nvSpPr>
          <p:cNvPr id="11" name="Slide Number Placeholder 10"/>
          <p:cNvSpPr>
            <a:spLocks noGrp="1"/>
          </p:cNvSpPr>
          <p:nvPr>
            <p:ph type="sldNum" sz="quarter" idx="12"/>
          </p:nvPr>
        </p:nvSpPr>
        <p:spPr/>
        <p:txBody>
          <a:bodyPr/>
          <a:lstStyle/>
          <a:p>
            <a:fld id="{BE0C547F-3717-4A68-BF93-09ADD79A8E51}" type="slidenum">
              <a:rPr lang="fr-FR" smtClean="0"/>
              <a:t>‹#›</a:t>
            </a:fld>
            <a:endParaRPr lang="fr-FR" dirty="0"/>
          </a:p>
        </p:txBody>
      </p:sp>
    </p:spTree>
    <p:extLst>
      <p:ext uri="{BB962C8B-B14F-4D97-AF65-F5344CB8AC3E}">
        <p14:creationId xmlns:p14="http://schemas.microsoft.com/office/powerpoint/2010/main" val="74882858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3734016-F6A9-479C-8672-7A26E93C5189}" type="datetime1">
              <a:rPr lang="fr-FR" smtClean="0"/>
              <a:t>16/11/2022</a:t>
            </a:fld>
            <a:endParaRPr lang="fr-FR"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fr-FR" dirty="0"/>
          </a:p>
        </p:txBody>
      </p:sp>
      <p:sp>
        <p:nvSpPr>
          <p:cNvPr id="10" name="Slide Number Placeholder 9"/>
          <p:cNvSpPr>
            <a:spLocks noGrp="1"/>
          </p:cNvSpPr>
          <p:nvPr>
            <p:ph type="sldNum" sz="quarter" idx="12"/>
          </p:nvPr>
        </p:nvSpPr>
        <p:spPr/>
        <p:txBody>
          <a:bodyPr/>
          <a:lstStyle/>
          <a:p>
            <a:fld id="{BE0C547F-3717-4A68-BF93-09ADD79A8E51}" type="slidenum">
              <a:rPr lang="fr-FR" smtClean="0"/>
              <a:t>‹#›</a:t>
            </a:fld>
            <a:endParaRPr lang="fr-FR" dirty="0"/>
          </a:p>
        </p:txBody>
      </p:sp>
    </p:spTree>
    <p:extLst>
      <p:ext uri="{BB962C8B-B14F-4D97-AF65-F5344CB8AC3E}">
        <p14:creationId xmlns:p14="http://schemas.microsoft.com/office/powerpoint/2010/main" val="420229338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3734016-F6A9-479C-8672-7A26E93C5189}" type="datetime1">
              <a:rPr lang="fr-FR" smtClean="0"/>
              <a:t>16/11/2022</a:t>
            </a:fld>
            <a:endParaRPr lang="fr-FR"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fr-FR"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E0C547F-3717-4A68-BF93-09ADD79A8E51}" type="slidenum">
              <a:rPr lang="fr-FR" smtClean="0"/>
              <a:t>‹#›</a:t>
            </a:fld>
            <a:endParaRPr lang="fr-FR" dirty="0"/>
          </a:p>
        </p:txBody>
      </p:sp>
    </p:spTree>
    <p:extLst>
      <p:ext uri="{BB962C8B-B14F-4D97-AF65-F5344CB8AC3E}">
        <p14:creationId xmlns:p14="http://schemas.microsoft.com/office/powerpoint/2010/main" val="10499049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www.scientiamobile.com/wp-content/uploads/2018/12/Pixel-Density.jpg" TargetMode="External"/><Relationship Id="rId3" Type="http://schemas.openxmlformats.org/officeDocument/2006/relationships/hyperlink" Target="http://mmlab.ie.cuhk.edu.hk/projects/SRCNN.html" TargetMode="External"/><Relationship Id="rId7" Type="http://schemas.openxmlformats.org/officeDocument/2006/relationships/hyperlink" Target="https://miro.medium.com/max/1090/1*auit3UsBTjbnzZoLDEJUUg.png" TargetMode="External"/><Relationship Id="rId2" Type="http://schemas.openxmlformats.org/officeDocument/2006/relationships/hyperlink" Target="https://arxiv.org/pdf/1511.04587.pdf?fbclid=IwAR0gm942jqx5Beq9j3maZ90xeEw4qnWNzToiBUKHFCS7OYgTG__-hl_rx24" TargetMode="External"/><Relationship Id="rId1" Type="http://schemas.openxmlformats.org/officeDocument/2006/relationships/slideLayout" Target="../slideLayouts/slideLayout2.xml"/><Relationship Id="rId6" Type="http://schemas.openxmlformats.org/officeDocument/2006/relationships/hyperlink" Target="https://cdn.mos.cms.futurecdn.net/PzPq6Pbn5RqgrWunhEx6rg.jpg" TargetMode="External"/><Relationship Id="rId11" Type="http://schemas.openxmlformats.org/officeDocument/2006/relationships/hyperlink" Target="https://encrypted-tbn0.gstatic.com/images?q=tbn:ANd9GcRePQoj9vCAU-MxGdkQUWxAlVASBjLWZsFuFewuKnbSnwwEaKpuRV5MM7TtwIpG1PIRnWo&amp;usqp=CAU" TargetMode="External"/><Relationship Id="rId5" Type="http://schemas.openxmlformats.org/officeDocument/2006/relationships/hyperlink" Target="https://www.google.com/url?sa=i&amp;url=https%3A%2F%2Fen.wikipedia.org%2Fwiki%2FPixel_aspect_ratio&amp;psig=AOvVaw0ohHSfNwsq7YBYPaQEwhaW&amp;ust=1668734123757000&amp;source=images&amp;cd=vfe&amp;ved=0CA8QjRxqFwoTCOiHwomGtPsCFQAAAAAdAAAAABAJ" TargetMode="External"/><Relationship Id="rId10" Type="http://schemas.openxmlformats.org/officeDocument/2006/relationships/hyperlink" Target="https://www.google.com/url?sa=i&amp;url=https%3A%2F%2Fzentralwerkstatt.org%2Fblog%2Fpulse&amp;psig=AOvVaw09cargbTBiNkZgNnrNz0DO&amp;ust=1668735205473000&amp;source=images&amp;cd=vfe&amp;ved=0CA8QjRxqFwoTCJD445qJtPsCFQAAAAAdAAAAABAK" TargetMode="External"/><Relationship Id="rId4" Type="http://schemas.openxmlformats.org/officeDocument/2006/relationships/hyperlink" Target="https://en.wikipedia.org/wiki/Super-resolution_imaging" TargetMode="External"/><Relationship Id="rId9" Type="http://schemas.openxmlformats.org/officeDocument/2006/relationships/hyperlink" Target="https://miro.medium.com/max/1060/1*rmQjKd4uETJtwYMRTDzmrg.pn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33F998-4D31-454E-823E-E73AFD73817A}"/>
              </a:ext>
            </a:extLst>
          </p:cNvPr>
          <p:cNvSpPr>
            <a:spLocks noGrp="1"/>
          </p:cNvSpPr>
          <p:nvPr>
            <p:ph type="title"/>
          </p:nvPr>
        </p:nvSpPr>
        <p:spPr>
          <a:xfrm>
            <a:off x="2054031" y="1056343"/>
            <a:ext cx="8083938" cy="1772492"/>
          </a:xfrm>
        </p:spPr>
        <p:txBody>
          <a:bodyPr>
            <a:normAutofit fontScale="90000"/>
          </a:bodyPr>
          <a:lstStyle/>
          <a:p>
            <a:pPr algn="ctr"/>
            <a:r>
              <a:rPr lang="en-IN" sz="4000" dirty="0">
                <a:effectLst/>
                <a:latin typeface="Times New Roman" panose="02020603050405020304" pitchFamily="18" charset="0"/>
                <a:ea typeface="Calibri" panose="020F0502020204030204" pitchFamily="34" charset="0"/>
              </a:rPr>
              <a:t>Very Deep Convolution Network for Super Resolution</a:t>
            </a:r>
            <a:endParaRPr lang="fr-FR" sz="4000" dirty="0"/>
          </a:p>
        </p:txBody>
      </p:sp>
      <p:sp>
        <p:nvSpPr>
          <p:cNvPr id="6" name="Espace réservé du numéro de diapositive 5">
            <a:extLst>
              <a:ext uri="{FF2B5EF4-FFF2-40B4-BE49-F238E27FC236}">
                <a16:creationId xmlns:a16="http://schemas.microsoft.com/office/drawing/2014/main" id="{100CFB18-28BB-40DE-93A4-E1D0AC5BD3A0}"/>
              </a:ext>
            </a:extLst>
          </p:cNvPr>
          <p:cNvSpPr>
            <a:spLocks noGrp="1"/>
          </p:cNvSpPr>
          <p:nvPr>
            <p:ph type="sldNum" sz="quarter" idx="12"/>
          </p:nvPr>
        </p:nvSpPr>
        <p:spPr/>
        <p:txBody>
          <a:bodyPr/>
          <a:lstStyle/>
          <a:p>
            <a:fld id="{BE0C547F-3717-4A68-BF93-09ADD79A8E51}" type="slidenum">
              <a:rPr lang="fr-FR" smtClean="0"/>
              <a:t>1</a:t>
            </a:fld>
            <a:endParaRPr lang="fr-FR" dirty="0"/>
          </a:p>
        </p:txBody>
      </p:sp>
      <p:sp>
        <p:nvSpPr>
          <p:cNvPr id="4" name="ZoneTexte 3">
            <a:extLst>
              <a:ext uri="{FF2B5EF4-FFF2-40B4-BE49-F238E27FC236}">
                <a16:creationId xmlns:a16="http://schemas.microsoft.com/office/drawing/2014/main" id="{E68C197D-E526-450B-B8B3-C05A2EC4F4C0}"/>
              </a:ext>
            </a:extLst>
          </p:cNvPr>
          <p:cNvSpPr txBox="1"/>
          <p:nvPr/>
        </p:nvSpPr>
        <p:spPr>
          <a:xfrm>
            <a:off x="3525914" y="2828835"/>
            <a:ext cx="5140171" cy="1754326"/>
          </a:xfrm>
          <a:prstGeom prst="rect">
            <a:avLst/>
          </a:prstGeom>
          <a:noFill/>
        </p:spPr>
        <p:txBody>
          <a:bodyPr wrap="square" rtlCol="0">
            <a:spAutoFit/>
          </a:bodyPr>
          <a:lstStyle/>
          <a:p>
            <a:pPr algn="ctr"/>
            <a:endParaRPr lang="fr-FR" dirty="0"/>
          </a:p>
          <a:p>
            <a:pPr algn="ctr"/>
            <a:r>
              <a:rPr lang="fr-FR" dirty="0"/>
              <a:t>Deep-Learning Project CS 577</a:t>
            </a:r>
          </a:p>
          <a:p>
            <a:pPr algn="ctr"/>
            <a:endParaRPr lang="fr-FR" dirty="0"/>
          </a:p>
          <a:p>
            <a:pPr algn="ctr"/>
            <a:r>
              <a:rPr lang="fr-FR" dirty="0"/>
              <a:t>Gabriel Baranes, </a:t>
            </a:r>
            <a:r>
              <a:rPr lang="fr-FR" sz="1800" b="0" i="0" u="none" strike="noStrike" baseline="0" dirty="0">
                <a:latin typeface="CIDFont+F1"/>
              </a:rPr>
              <a:t>CWID : A20521263</a:t>
            </a:r>
            <a:endParaRPr lang="fr-FR" dirty="0"/>
          </a:p>
          <a:p>
            <a:pPr algn="ctr"/>
            <a:r>
              <a:rPr lang="fr-FR" sz="1800" b="0" i="0" u="none" strike="noStrike" baseline="0" dirty="0">
                <a:latin typeface="CIDFont+F1"/>
              </a:rPr>
              <a:t>    Sahil Riyaz Sheikh, CWID : A20517693</a:t>
            </a:r>
            <a:endParaRPr lang="fr-FR" dirty="0"/>
          </a:p>
          <a:p>
            <a:endParaRPr lang="fr-FR" dirty="0"/>
          </a:p>
        </p:txBody>
      </p:sp>
    </p:spTree>
    <p:extLst>
      <p:ext uri="{BB962C8B-B14F-4D97-AF65-F5344CB8AC3E}">
        <p14:creationId xmlns:p14="http://schemas.microsoft.com/office/powerpoint/2010/main" val="2626003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4B87AE-808D-A2D8-FA32-DEFE6D18995F}"/>
              </a:ext>
            </a:extLst>
          </p:cNvPr>
          <p:cNvSpPr>
            <a:spLocks noGrp="1"/>
          </p:cNvSpPr>
          <p:nvPr>
            <p:ph type="sldNum" sz="quarter" idx="12"/>
          </p:nvPr>
        </p:nvSpPr>
        <p:spPr/>
        <p:txBody>
          <a:bodyPr/>
          <a:lstStyle/>
          <a:p>
            <a:fld id="{BE0C547F-3717-4A68-BF93-09ADD79A8E51}" type="slidenum">
              <a:rPr lang="fr-FR" smtClean="0"/>
              <a:t>10</a:t>
            </a:fld>
            <a:endParaRPr lang="fr-FR" dirty="0"/>
          </a:p>
        </p:txBody>
      </p:sp>
      <p:pic>
        <p:nvPicPr>
          <p:cNvPr id="6" name="Picture 5">
            <a:extLst>
              <a:ext uri="{FF2B5EF4-FFF2-40B4-BE49-F238E27FC236}">
                <a16:creationId xmlns:a16="http://schemas.microsoft.com/office/drawing/2014/main" id="{6FC53116-9440-E144-0A96-F1049DC21779}"/>
              </a:ext>
            </a:extLst>
          </p:cNvPr>
          <p:cNvPicPr>
            <a:picLocks noChangeAspect="1"/>
          </p:cNvPicPr>
          <p:nvPr/>
        </p:nvPicPr>
        <p:blipFill>
          <a:blip r:embed="rId2"/>
          <a:stretch>
            <a:fillRect/>
          </a:stretch>
        </p:blipFill>
        <p:spPr>
          <a:xfrm>
            <a:off x="6521808" y="921346"/>
            <a:ext cx="4065983" cy="4690456"/>
          </a:xfrm>
          <a:prstGeom prst="rect">
            <a:avLst/>
          </a:prstGeom>
        </p:spPr>
      </p:pic>
      <p:pic>
        <p:nvPicPr>
          <p:cNvPr id="8" name="Picture 7">
            <a:extLst>
              <a:ext uri="{FF2B5EF4-FFF2-40B4-BE49-F238E27FC236}">
                <a16:creationId xmlns:a16="http://schemas.microsoft.com/office/drawing/2014/main" id="{DB7EACC7-6DBD-0A70-AEDD-AB373FDB3D6A}"/>
              </a:ext>
            </a:extLst>
          </p:cNvPr>
          <p:cNvPicPr>
            <a:picLocks noChangeAspect="1"/>
          </p:cNvPicPr>
          <p:nvPr/>
        </p:nvPicPr>
        <p:blipFill rotWithShape="1">
          <a:blip r:embed="rId3"/>
          <a:srcRect t="2283"/>
          <a:stretch/>
        </p:blipFill>
        <p:spPr>
          <a:xfrm>
            <a:off x="2476911" y="1885568"/>
            <a:ext cx="3524431" cy="2277358"/>
          </a:xfrm>
          <a:prstGeom prst="rect">
            <a:avLst/>
          </a:prstGeom>
        </p:spPr>
      </p:pic>
    </p:spTree>
    <p:extLst>
      <p:ext uri="{BB962C8B-B14F-4D97-AF65-F5344CB8AC3E}">
        <p14:creationId xmlns:p14="http://schemas.microsoft.com/office/powerpoint/2010/main" val="3468088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CF75FF-58D5-E2ED-4400-4738EB931B50}"/>
              </a:ext>
            </a:extLst>
          </p:cNvPr>
          <p:cNvSpPr>
            <a:spLocks noGrp="1"/>
          </p:cNvSpPr>
          <p:nvPr>
            <p:ph type="sldNum" sz="quarter" idx="12"/>
          </p:nvPr>
        </p:nvSpPr>
        <p:spPr/>
        <p:txBody>
          <a:bodyPr/>
          <a:lstStyle/>
          <a:p>
            <a:fld id="{BE0C547F-3717-4A68-BF93-09ADD79A8E51}" type="slidenum">
              <a:rPr lang="fr-FR" smtClean="0"/>
              <a:t>11</a:t>
            </a:fld>
            <a:endParaRPr lang="fr-FR" dirty="0"/>
          </a:p>
        </p:txBody>
      </p:sp>
      <p:pic>
        <p:nvPicPr>
          <p:cNvPr id="3" name="Picture 2">
            <a:extLst>
              <a:ext uri="{FF2B5EF4-FFF2-40B4-BE49-F238E27FC236}">
                <a16:creationId xmlns:a16="http://schemas.microsoft.com/office/drawing/2014/main" id="{CC64145E-82A0-D09C-74D9-40CA33FB7592}"/>
              </a:ext>
            </a:extLst>
          </p:cNvPr>
          <p:cNvPicPr>
            <a:picLocks noChangeAspect="1"/>
          </p:cNvPicPr>
          <p:nvPr/>
        </p:nvPicPr>
        <p:blipFill>
          <a:blip r:embed="rId2"/>
          <a:stretch>
            <a:fillRect/>
          </a:stretch>
        </p:blipFill>
        <p:spPr>
          <a:xfrm>
            <a:off x="1289050" y="1826026"/>
            <a:ext cx="2495550" cy="3596873"/>
          </a:xfrm>
          <a:prstGeom prst="rect">
            <a:avLst/>
          </a:prstGeom>
        </p:spPr>
      </p:pic>
      <p:pic>
        <p:nvPicPr>
          <p:cNvPr id="4" name="Picture 3">
            <a:extLst>
              <a:ext uri="{FF2B5EF4-FFF2-40B4-BE49-F238E27FC236}">
                <a16:creationId xmlns:a16="http://schemas.microsoft.com/office/drawing/2014/main" id="{E03F0AEF-7C51-09DA-AEDB-5D1E0DBCCA81}"/>
              </a:ext>
            </a:extLst>
          </p:cNvPr>
          <p:cNvPicPr>
            <a:picLocks noChangeAspect="1"/>
          </p:cNvPicPr>
          <p:nvPr/>
        </p:nvPicPr>
        <p:blipFill>
          <a:blip r:embed="rId3"/>
          <a:stretch>
            <a:fillRect/>
          </a:stretch>
        </p:blipFill>
        <p:spPr>
          <a:xfrm>
            <a:off x="4516437" y="685185"/>
            <a:ext cx="3159125" cy="5878553"/>
          </a:xfrm>
          <a:prstGeom prst="rect">
            <a:avLst/>
          </a:prstGeom>
        </p:spPr>
      </p:pic>
      <p:pic>
        <p:nvPicPr>
          <p:cNvPr id="5" name="Picture 4">
            <a:extLst>
              <a:ext uri="{FF2B5EF4-FFF2-40B4-BE49-F238E27FC236}">
                <a16:creationId xmlns:a16="http://schemas.microsoft.com/office/drawing/2014/main" id="{F6DB2007-4CDC-E892-B55C-9ED38C2B2C1D}"/>
              </a:ext>
            </a:extLst>
          </p:cNvPr>
          <p:cNvPicPr>
            <a:picLocks noChangeAspect="1"/>
          </p:cNvPicPr>
          <p:nvPr/>
        </p:nvPicPr>
        <p:blipFill>
          <a:blip r:embed="rId4"/>
          <a:stretch>
            <a:fillRect/>
          </a:stretch>
        </p:blipFill>
        <p:spPr>
          <a:xfrm>
            <a:off x="8496300" y="222250"/>
            <a:ext cx="3031836" cy="6413500"/>
          </a:xfrm>
          <a:prstGeom prst="rect">
            <a:avLst/>
          </a:prstGeom>
        </p:spPr>
      </p:pic>
      <p:sp>
        <p:nvSpPr>
          <p:cNvPr id="6" name="TextBox 5">
            <a:extLst>
              <a:ext uri="{FF2B5EF4-FFF2-40B4-BE49-F238E27FC236}">
                <a16:creationId xmlns:a16="http://schemas.microsoft.com/office/drawing/2014/main" id="{D84A188F-8193-895D-9134-F9F45A16535F}"/>
              </a:ext>
            </a:extLst>
          </p:cNvPr>
          <p:cNvSpPr txBox="1"/>
          <p:nvPr/>
        </p:nvSpPr>
        <p:spPr>
          <a:xfrm>
            <a:off x="133349" y="1348972"/>
            <a:ext cx="4141787" cy="954107"/>
          </a:xfrm>
          <a:prstGeom prst="rect">
            <a:avLst/>
          </a:prstGeom>
          <a:noFill/>
        </p:spPr>
        <p:txBody>
          <a:bodyPr wrap="square" rtlCol="0">
            <a:spAutoFit/>
          </a:bodyPr>
          <a:lstStyle/>
          <a:p>
            <a:r>
              <a:rPr lang="en-IN" sz="2800" dirty="0"/>
              <a:t>10, 15 and 20 Layer Deep Models</a:t>
            </a:r>
          </a:p>
        </p:txBody>
      </p:sp>
    </p:spTree>
    <p:extLst>
      <p:ext uri="{BB962C8B-B14F-4D97-AF65-F5344CB8AC3E}">
        <p14:creationId xmlns:p14="http://schemas.microsoft.com/office/powerpoint/2010/main" val="1398319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23D9FC-D40C-BD8A-DBB9-E90B08188FF7}"/>
              </a:ext>
            </a:extLst>
          </p:cNvPr>
          <p:cNvSpPr>
            <a:spLocks noGrp="1"/>
          </p:cNvSpPr>
          <p:nvPr>
            <p:ph type="title"/>
          </p:nvPr>
        </p:nvSpPr>
        <p:spPr/>
        <p:txBody>
          <a:bodyPr/>
          <a:lstStyle/>
          <a:p>
            <a:r>
              <a:rPr lang="en-IN" dirty="0"/>
              <a:t>Loss</a:t>
            </a:r>
          </a:p>
        </p:txBody>
      </p:sp>
      <p:sp>
        <p:nvSpPr>
          <p:cNvPr id="5" name="Content Placeholder 4">
            <a:extLst>
              <a:ext uri="{FF2B5EF4-FFF2-40B4-BE49-F238E27FC236}">
                <a16:creationId xmlns:a16="http://schemas.microsoft.com/office/drawing/2014/main" id="{A450F238-D60A-1B62-81CF-20D86ADB3AFB}"/>
              </a:ext>
            </a:extLst>
          </p:cNvPr>
          <p:cNvSpPr>
            <a:spLocks noGrp="1"/>
          </p:cNvSpPr>
          <p:nvPr>
            <p:ph idx="1"/>
          </p:nvPr>
        </p:nvSpPr>
        <p:spPr/>
        <p:txBody>
          <a:bodyPr/>
          <a:lstStyle/>
          <a:p>
            <a:r>
              <a:rPr lang="en-IN" dirty="0"/>
              <a:t>PSNR :  Peak Signal to Noise Ratio</a:t>
            </a:r>
          </a:p>
          <a:p>
            <a:endParaRPr lang="en-IN" dirty="0"/>
          </a:p>
          <a:p>
            <a:pPr marL="0" indent="0">
              <a:buNone/>
            </a:pPr>
            <a:endParaRPr lang="en-IN" dirty="0"/>
          </a:p>
        </p:txBody>
      </p:sp>
      <p:sp>
        <p:nvSpPr>
          <p:cNvPr id="2" name="Slide Number Placeholder 1">
            <a:extLst>
              <a:ext uri="{FF2B5EF4-FFF2-40B4-BE49-F238E27FC236}">
                <a16:creationId xmlns:a16="http://schemas.microsoft.com/office/drawing/2014/main" id="{2269C4D4-43DB-E6D2-3DFD-E0F8A20E6215}"/>
              </a:ext>
            </a:extLst>
          </p:cNvPr>
          <p:cNvSpPr>
            <a:spLocks noGrp="1"/>
          </p:cNvSpPr>
          <p:nvPr>
            <p:ph type="sldNum" sz="quarter" idx="12"/>
          </p:nvPr>
        </p:nvSpPr>
        <p:spPr/>
        <p:txBody>
          <a:bodyPr/>
          <a:lstStyle/>
          <a:p>
            <a:fld id="{BE0C547F-3717-4A68-BF93-09ADD79A8E51}" type="slidenum">
              <a:rPr lang="fr-FR" smtClean="0"/>
              <a:t>12</a:t>
            </a:fld>
            <a:endParaRPr lang="fr-FR" dirty="0"/>
          </a:p>
        </p:txBody>
      </p:sp>
      <p:pic>
        <p:nvPicPr>
          <p:cNvPr id="5122" name="Picture 2" descr="Peak signal-to-noise ratio - Wikipedia">
            <a:extLst>
              <a:ext uri="{FF2B5EF4-FFF2-40B4-BE49-F238E27FC236}">
                <a16:creationId xmlns:a16="http://schemas.microsoft.com/office/drawing/2014/main" id="{5D3E4E2D-B711-4314-07F5-8303DE30D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25" y="3219450"/>
            <a:ext cx="4617384" cy="170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935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6A59C-52C4-4177-BB02-E75F466F4E6D}"/>
              </a:ext>
            </a:extLst>
          </p:cNvPr>
          <p:cNvSpPr>
            <a:spLocks noGrp="1"/>
          </p:cNvSpPr>
          <p:nvPr>
            <p:ph type="title"/>
          </p:nvPr>
        </p:nvSpPr>
        <p:spPr/>
        <p:txBody>
          <a:bodyPr/>
          <a:lstStyle/>
          <a:p>
            <a:r>
              <a:rPr lang="fr-FR" dirty="0"/>
              <a:t>Results and Discussion</a:t>
            </a:r>
          </a:p>
        </p:txBody>
      </p:sp>
      <p:pic>
        <p:nvPicPr>
          <p:cNvPr id="6" name="Content Placeholder 5">
            <a:extLst>
              <a:ext uri="{FF2B5EF4-FFF2-40B4-BE49-F238E27FC236}">
                <a16:creationId xmlns:a16="http://schemas.microsoft.com/office/drawing/2014/main" id="{548F7300-50C3-2FBC-1A4F-CCBB9C717AA6}"/>
              </a:ext>
            </a:extLst>
          </p:cNvPr>
          <p:cNvPicPr>
            <a:picLocks noGrp="1" noChangeAspect="1"/>
          </p:cNvPicPr>
          <p:nvPr>
            <p:ph idx="1"/>
          </p:nvPr>
        </p:nvPicPr>
        <p:blipFill>
          <a:blip r:embed="rId2"/>
          <a:stretch>
            <a:fillRect/>
          </a:stretch>
        </p:blipFill>
        <p:spPr>
          <a:xfrm>
            <a:off x="2138980" y="2464950"/>
            <a:ext cx="3210030" cy="3659123"/>
          </a:xfrm>
        </p:spPr>
      </p:pic>
      <p:sp>
        <p:nvSpPr>
          <p:cNvPr id="5" name="Espace réservé du numéro de diapositive 4">
            <a:extLst>
              <a:ext uri="{FF2B5EF4-FFF2-40B4-BE49-F238E27FC236}">
                <a16:creationId xmlns:a16="http://schemas.microsoft.com/office/drawing/2014/main" id="{C328806E-B674-45CE-856E-ED4E8D636744}"/>
              </a:ext>
            </a:extLst>
          </p:cNvPr>
          <p:cNvSpPr>
            <a:spLocks noGrp="1"/>
          </p:cNvSpPr>
          <p:nvPr>
            <p:ph type="sldNum" sz="quarter" idx="12"/>
          </p:nvPr>
        </p:nvSpPr>
        <p:spPr/>
        <p:txBody>
          <a:bodyPr/>
          <a:lstStyle/>
          <a:p>
            <a:fld id="{BE0C547F-3717-4A68-BF93-09ADD79A8E51}" type="slidenum">
              <a:rPr lang="fr-FR" smtClean="0"/>
              <a:t>13</a:t>
            </a:fld>
            <a:endParaRPr lang="fr-FR" dirty="0"/>
          </a:p>
        </p:txBody>
      </p:sp>
      <p:pic>
        <p:nvPicPr>
          <p:cNvPr id="8" name="Picture 7">
            <a:extLst>
              <a:ext uri="{FF2B5EF4-FFF2-40B4-BE49-F238E27FC236}">
                <a16:creationId xmlns:a16="http://schemas.microsoft.com/office/drawing/2014/main" id="{DEA0FD2F-7BF6-B8B0-CDDC-7C0278BF46F6}"/>
              </a:ext>
            </a:extLst>
          </p:cNvPr>
          <p:cNvPicPr>
            <a:picLocks noChangeAspect="1"/>
          </p:cNvPicPr>
          <p:nvPr/>
        </p:nvPicPr>
        <p:blipFill>
          <a:blip r:embed="rId3"/>
          <a:stretch>
            <a:fillRect/>
          </a:stretch>
        </p:blipFill>
        <p:spPr>
          <a:xfrm>
            <a:off x="5763126" y="2464950"/>
            <a:ext cx="3298601" cy="3752970"/>
          </a:xfrm>
          <a:prstGeom prst="rect">
            <a:avLst/>
          </a:prstGeom>
        </p:spPr>
      </p:pic>
    </p:spTree>
    <p:extLst>
      <p:ext uri="{BB962C8B-B14F-4D97-AF65-F5344CB8AC3E}">
        <p14:creationId xmlns:p14="http://schemas.microsoft.com/office/powerpoint/2010/main" val="1553361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9696-D156-0F1A-521F-8B79BFDEEF91}"/>
              </a:ext>
            </a:extLst>
          </p:cNvPr>
          <p:cNvSpPr>
            <a:spLocks noGrp="1"/>
          </p:cNvSpPr>
          <p:nvPr>
            <p:ph type="title"/>
          </p:nvPr>
        </p:nvSpPr>
        <p:spPr>
          <a:xfrm>
            <a:off x="2231136" y="296940"/>
            <a:ext cx="7729728" cy="617460"/>
          </a:xfrm>
        </p:spPr>
        <p:txBody>
          <a:bodyPr>
            <a:normAutofit fontScale="90000"/>
          </a:bodyPr>
          <a:lstStyle/>
          <a:p>
            <a:r>
              <a:rPr lang="en-IN" dirty="0"/>
              <a:t>Guess the model?</a:t>
            </a:r>
          </a:p>
        </p:txBody>
      </p:sp>
      <p:sp>
        <p:nvSpPr>
          <p:cNvPr id="4" name="Slide Number Placeholder 3">
            <a:extLst>
              <a:ext uri="{FF2B5EF4-FFF2-40B4-BE49-F238E27FC236}">
                <a16:creationId xmlns:a16="http://schemas.microsoft.com/office/drawing/2014/main" id="{52233E67-AB6C-335A-9C8E-E5A88D4F6D27}"/>
              </a:ext>
            </a:extLst>
          </p:cNvPr>
          <p:cNvSpPr>
            <a:spLocks noGrp="1"/>
          </p:cNvSpPr>
          <p:nvPr>
            <p:ph type="sldNum" sz="quarter" idx="12"/>
          </p:nvPr>
        </p:nvSpPr>
        <p:spPr/>
        <p:txBody>
          <a:bodyPr/>
          <a:lstStyle/>
          <a:p>
            <a:fld id="{BE0C547F-3717-4A68-BF93-09ADD79A8E51}" type="slidenum">
              <a:rPr lang="fr-FR" smtClean="0"/>
              <a:t>14</a:t>
            </a:fld>
            <a:endParaRPr lang="fr-FR" dirty="0"/>
          </a:p>
        </p:txBody>
      </p:sp>
      <p:pic>
        <p:nvPicPr>
          <p:cNvPr id="5" name="Content Placeholder 4">
            <a:extLst>
              <a:ext uri="{FF2B5EF4-FFF2-40B4-BE49-F238E27FC236}">
                <a16:creationId xmlns:a16="http://schemas.microsoft.com/office/drawing/2014/main" id="{162425E4-BD98-DEC6-7786-4CAB27D60C9C}"/>
              </a:ext>
            </a:extLst>
          </p:cNvPr>
          <p:cNvPicPr>
            <a:picLocks noGrp="1" noChangeAspect="1"/>
          </p:cNvPicPr>
          <p:nvPr>
            <p:ph idx="1"/>
          </p:nvPr>
        </p:nvPicPr>
        <p:blipFill>
          <a:blip r:embed="rId2"/>
          <a:stretch>
            <a:fillRect/>
          </a:stretch>
        </p:blipFill>
        <p:spPr>
          <a:xfrm>
            <a:off x="1185110" y="1070402"/>
            <a:ext cx="4557660" cy="5702968"/>
          </a:xfrm>
          <a:prstGeom prst="rect">
            <a:avLst/>
          </a:prstGeom>
        </p:spPr>
      </p:pic>
      <p:pic>
        <p:nvPicPr>
          <p:cNvPr id="6" name="Picture 5">
            <a:extLst>
              <a:ext uri="{FF2B5EF4-FFF2-40B4-BE49-F238E27FC236}">
                <a16:creationId xmlns:a16="http://schemas.microsoft.com/office/drawing/2014/main" id="{8D7EC8F7-65F2-F242-AF90-A8EA06B9364E}"/>
              </a:ext>
            </a:extLst>
          </p:cNvPr>
          <p:cNvPicPr>
            <a:picLocks noChangeAspect="1"/>
          </p:cNvPicPr>
          <p:nvPr/>
        </p:nvPicPr>
        <p:blipFill>
          <a:blip r:embed="rId3"/>
          <a:stretch>
            <a:fillRect/>
          </a:stretch>
        </p:blipFill>
        <p:spPr>
          <a:xfrm>
            <a:off x="6212549" y="1070402"/>
            <a:ext cx="4260940" cy="5706364"/>
          </a:xfrm>
          <a:prstGeom prst="rect">
            <a:avLst/>
          </a:prstGeom>
        </p:spPr>
      </p:pic>
    </p:spTree>
    <p:extLst>
      <p:ext uri="{BB962C8B-B14F-4D97-AF65-F5344CB8AC3E}">
        <p14:creationId xmlns:p14="http://schemas.microsoft.com/office/powerpoint/2010/main" val="798433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FA25B0-CA0D-23EF-9FE0-5B4F59A0B242}"/>
              </a:ext>
            </a:extLst>
          </p:cNvPr>
          <p:cNvSpPr>
            <a:spLocks noGrp="1"/>
          </p:cNvSpPr>
          <p:nvPr>
            <p:ph type="sldNum" sz="quarter" idx="12"/>
          </p:nvPr>
        </p:nvSpPr>
        <p:spPr/>
        <p:txBody>
          <a:bodyPr/>
          <a:lstStyle/>
          <a:p>
            <a:fld id="{BE0C547F-3717-4A68-BF93-09ADD79A8E51}" type="slidenum">
              <a:rPr lang="fr-FR" smtClean="0"/>
              <a:t>15</a:t>
            </a:fld>
            <a:endParaRPr lang="fr-FR" dirty="0"/>
          </a:p>
        </p:txBody>
      </p:sp>
      <p:pic>
        <p:nvPicPr>
          <p:cNvPr id="6" name="Picture 5">
            <a:extLst>
              <a:ext uri="{FF2B5EF4-FFF2-40B4-BE49-F238E27FC236}">
                <a16:creationId xmlns:a16="http://schemas.microsoft.com/office/drawing/2014/main" id="{F260BD09-A800-7FFA-2767-2E1A96D03831}"/>
              </a:ext>
            </a:extLst>
          </p:cNvPr>
          <p:cNvPicPr>
            <a:picLocks noChangeAspect="1"/>
          </p:cNvPicPr>
          <p:nvPr/>
        </p:nvPicPr>
        <p:blipFill>
          <a:blip r:embed="rId2"/>
          <a:stretch>
            <a:fillRect/>
          </a:stretch>
        </p:blipFill>
        <p:spPr>
          <a:xfrm>
            <a:off x="877128" y="246647"/>
            <a:ext cx="4557662" cy="5702968"/>
          </a:xfrm>
          <a:prstGeom prst="rect">
            <a:avLst/>
          </a:prstGeom>
        </p:spPr>
      </p:pic>
      <p:pic>
        <p:nvPicPr>
          <p:cNvPr id="8" name="Picture 7">
            <a:extLst>
              <a:ext uri="{FF2B5EF4-FFF2-40B4-BE49-F238E27FC236}">
                <a16:creationId xmlns:a16="http://schemas.microsoft.com/office/drawing/2014/main" id="{835D1A6E-62FD-C906-B9E6-B87E72ADF523}"/>
              </a:ext>
            </a:extLst>
          </p:cNvPr>
          <p:cNvPicPr>
            <a:picLocks noChangeAspect="1"/>
          </p:cNvPicPr>
          <p:nvPr/>
        </p:nvPicPr>
        <p:blipFill>
          <a:blip r:embed="rId3"/>
          <a:stretch>
            <a:fillRect/>
          </a:stretch>
        </p:blipFill>
        <p:spPr>
          <a:xfrm>
            <a:off x="6166672" y="246647"/>
            <a:ext cx="4258404" cy="5702968"/>
          </a:xfrm>
          <a:prstGeom prst="rect">
            <a:avLst/>
          </a:prstGeom>
        </p:spPr>
      </p:pic>
      <p:sp>
        <p:nvSpPr>
          <p:cNvPr id="9" name="TextBox 8">
            <a:extLst>
              <a:ext uri="{FF2B5EF4-FFF2-40B4-BE49-F238E27FC236}">
                <a16:creationId xmlns:a16="http://schemas.microsoft.com/office/drawing/2014/main" id="{41967417-0127-1365-2355-627AC71EA5D7}"/>
              </a:ext>
            </a:extLst>
          </p:cNvPr>
          <p:cNvSpPr txBox="1"/>
          <p:nvPr/>
        </p:nvSpPr>
        <p:spPr>
          <a:xfrm>
            <a:off x="751974" y="6069932"/>
            <a:ext cx="4770521" cy="365760"/>
          </a:xfrm>
          <a:prstGeom prst="rect">
            <a:avLst/>
          </a:prstGeom>
          <a:noFill/>
        </p:spPr>
        <p:txBody>
          <a:bodyPr wrap="square" rtlCol="0">
            <a:spAutoFit/>
          </a:bodyPr>
          <a:lstStyle/>
          <a:p>
            <a:r>
              <a:rPr lang="en-IN" dirty="0"/>
              <a:t>     20 layer Model trained on 100x100x3 images</a:t>
            </a:r>
          </a:p>
        </p:txBody>
      </p:sp>
      <p:sp>
        <p:nvSpPr>
          <p:cNvPr id="10" name="TextBox 9">
            <a:extLst>
              <a:ext uri="{FF2B5EF4-FFF2-40B4-BE49-F238E27FC236}">
                <a16:creationId xmlns:a16="http://schemas.microsoft.com/office/drawing/2014/main" id="{5C769F31-2553-3AAF-CCA8-D06E231557C1}"/>
              </a:ext>
            </a:extLst>
          </p:cNvPr>
          <p:cNvSpPr txBox="1"/>
          <p:nvPr/>
        </p:nvSpPr>
        <p:spPr>
          <a:xfrm>
            <a:off x="6309904" y="6066360"/>
            <a:ext cx="4900863" cy="369332"/>
          </a:xfrm>
          <a:prstGeom prst="rect">
            <a:avLst/>
          </a:prstGeom>
          <a:noFill/>
        </p:spPr>
        <p:txBody>
          <a:bodyPr wrap="square" rtlCol="0">
            <a:spAutoFit/>
          </a:bodyPr>
          <a:lstStyle/>
          <a:p>
            <a:r>
              <a:rPr lang="en-IN" dirty="0"/>
              <a:t>20 layer Model trained on 256x256x3 images</a:t>
            </a:r>
          </a:p>
        </p:txBody>
      </p:sp>
    </p:spTree>
    <p:extLst>
      <p:ext uri="{BB962C8B-B14F-4D97-AF65-F5344CB8AC3E}">
        <p14:creationId xmlns:p14="http://schemas.microsoft.com/office/powerpoint/2010/main" val="492064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628821-AB83-7E8A-6743-DFAB59011F49}"/>
              </a:ext>
            </a:extLst>
          </p:cNvPr>
          <p:cNvSpPr>
            <a:spLocks noGrp="1"/>
          </p:cNvSpPr>
          <p:nvPr>
            <p:ph type="sldNum" sz="quarter" idx="12"/>
          </p:nvPr>
        </p:nvSpPr>
        <p:spPr/>
        <p:txBody>
          <a:bodyPr/>
          <a:lstStyle/>
          <a:p>
            <a:fld id="{BE0C547F-3717-4A68-BF93-09ADD79A8E51}" type="slidenum">
              <a:rPr lang="fr-FR" smtClean="0"/>
              <a:t>16</a:t>
            </a:fld>
            <a:endParaRPr lang="fr-FR" dirty="0"/>
          </a:p>
        </p:txBody>
      </p:sp>
      <p:pic>
        <p:nvPicPr>
          <p:cNvPr id="3" name="Picture 2">
            <a:extLst>
              <a:ext uri="{FF2B5EF4-FFF2-40B4-BE49-F238E27FC236}">
                <a16:creationId xmlns:a16="http://schemas.microsoft.com/office/drawing/2014/main" id="{2DA6AB8C-8A5B-A4A9-A800-61ACAA035CC8}"/>
              </a:ext>
            </a:extLst>
          </p:cNvPr>
          <p:cNvPicPr>
            <a:picLocks noChangeAspect="1"/>
          </p:cNvPicPr>
          <p:nvPr/>
        </p:nvPicPr>
        <p:blipFill>
          <a:blip r:embed="rId2"/>
          <a:stretch>
            <a:fillRect/>
          </a:stretch>
        </p:blipFill>
        <p:spPr>
          <a:xfrm>
            <a:off x="2472254" y="3761105"/>
            <a:ext cx="6645910" cy="2456815"/>
          </a:xfrm>
          <a:prstGeom prst="rect">
            <a:avLst/>
          </a:prstGeom>
        </p:spPr>
      </p:pic>
      <p:pic>
        <p:nvPicPr>
          <p:cNvPr id="4" name="Picture 3">
            <a:extLst>
              <a:ext uri="{FF2B5EF4-FFF2-40B4-BE49-F238E27FC236}">
                <a16:creationId xmlns:a16="http://schemas.microsoft.com/office/drawing/2014/main" id="{876EB243-61D4-13F0-FE22-C228027CED00}"/>
              </a:ext>
            </a:extLst>
          </p:cNvPr>
          <p:cNvPicPr>
            <a:picLocks noChangeAspect="1"/>
          </p:cNvPicPr>
          <p:nvPr/>
        </p:nvPicPr>
        <p:blipFill>
          <a:blip r:embed="rId3"/>
          <a:stretch>
            <a:fillRect/>
          </a:stretch>
        </p:blipFill>
        <p:spPr>
          <a:xfrm>
            <a:off x="2472254" y="608330"/>
            <a:ext cx="6645910" cy="2488565"/>
          </a:xfrm>
          <a:prstGeom prst="rect">
            <a:avLst/>
          </a:prstGeom>
        </p:spPr>
      </p:pic>
    </p:spTree>
    <p:extLst>
      <p:ext uri="{BB962C8B-B14F-4D97-AF65-F5344CB8AC3E}">
        <p14:creationId xmlns:p14="http://schemas.microsoft.com/office/powerpoint/2010/main" val="3848292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406DAC-720A-1680-0D2B-2A86BAFB62B7}"/>
              </a:ext>
            </a:extLst>
          </p:cNvPr>
          <p:cNvSpPr>
            <a:spLocks noGrp="1"/>
          </p:cNvSpPr>
          <p:nvPr>
            <p:ph type="sldNum" sz="quarter" idx="12"/>
          </p:nvPr>
        </p:nvSpPr>
        <p:spPr/>
        <p:txBody>
          <a:bodyPr/>
          <a:lstStyle/>
          <a:p>
            <a:fld id="{BE0C547F-3717-4A68-BF93-09ADD79A8E51}" type="slidenum">
              <a:rPr lang="fr-FR" smtClean="0"/>
              <a:t>17</a:t>
            </a:fld>
            <a:endParaRPr lang="fr-FR" dirty="0"/>
          </a:p>
        </p:txBody>
      </p:sp>
      <p:pic>
        <p:nvPicPr>
          <p:cNvPr id="3" name="Picture 2">
            <a:extLst>
              <a:ext uri="{FF2B5EF4-FFF2-40B4-BE49-F238E27FC236}">
                <a16:creationId xmlns:a16="http://schemas.microsoft.com/office/drawing/2014/main" id="{A3ED6472-AF71-5372-AC64-FABF8DD8551B}"/>
              </a:ext>
            </a:extLst>
          </p:cNvPr>
          <p:cNvPicPr>
            <a:picLocks noChangeAspect="1"/>
          </p:cNvPicPr>
          <p:nvPr/>
        </p:nvPicPr>
        <p:blipFill>
          <a:blip r:embed="rId2"/>
          <a:stretch>
            <a:fillRect/>
          </a:stretch>
        </p:blipFill>
        <p:spPr>
          <a:xfrm>
            <a:off x="2773045" y="717016"/>
            <a:ext cx="6645910" cy="2926080"/>
          </a:xfrm>
          <a:prstGeom prst="rect">
            <a:avLst/>
          </a:prstGeom>
        </p:spPr>
      </p:pic>
      <p:pic>
        <p:nvPicPr>
          <p:cNvPr id="4" name="Picture 3">
            <a:extLst>
              <a:ext uri="{FF2B5EF4-FFF2-40B4-BE49-F238E27FC236}">
                <a16:creationId xmlns:a16="http://schemas.microsoft.com/office/drawing/2014/main" id="{5E2E70D9-D204-5BAF-53F9-7146E3FBE741}"/>
              </a:ext>
            </a:extLst>
          </p:cNvPr>
          <p:cNvPicPr>
            <a:picLocks noChangeAspect="1"/>
          </p:cNvPicPr>
          <p:nvPr/>
        </p:nvPicPr>
        <p:blipFill rotWithShape="1">
          <a:blip r:embed="rId3">
            <a:extLst>
              <a:ext uri="{28A0092B-C50C-407E-A947-70E740481C1C}">
                <a14:useLocalDpi xmlns:a14="http://schemas.microsoft.com/office/drawing/2010/main" val="0"/>
              </a:ext>
            </a:extLst>
          </a:blip>
          <a:srcRect l="897"/>
          <a:stretch/>
        </p:blipFill>
        <p:spPr bwMode="auto">
          <a:xfrm>
            <a:off x="2802890" y="3923665"/>
            <a:ext cx="6586220" cy="26600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44966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F5B71-ADBD-45E7-86CA-59F9979BB5AE}"/>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9D007560-FEFB-459E-82C0-90ACBA344A39}"/>
              </a:ext>
            </a:extLst>
          </p:cNvPr>
          <p:cNvSpPr>
            <a:spLocks noGrp="1"/>
          </p:cNvSpPr>
          <p:nvPr>
            <p:ph idx="1"/>
          </p:nvPr>
        </p:nvSpPr>
        <p:spPr/>
        <p:txBody>
          <a:bodyPr>
            <a:normAutofit fontScale="70000" lnSpcReduction="20000"/>
          </a:bodyPr>
          <a:lstStyle/>
          <a:p>
            <a:pPr marL="342900" marR="393700" lvl="0" indent="-342900">
              <a:lnSpc>
                <a:spcPct val="111000"/>
              </a:lnSpc>
              <a:spcBef>
                <a:spcPts val="675"/>
              </a:spcBef>
              <a:spcAft>
                <a:spcPts val="800"/>
              </a:spcAft>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After a certain depth, the predicted image will reach its maximum attainable PSNR score.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393700" lvl="0" indent="-342900">
              <a:lnSpc>
                <a:spcPct val="111000"/>
              </a:lnSpc>
              <a:spcBef>
                <a:spcPts val="675"/>
              </a:spcBef>
              <a:spcAft>
                <a:spcPts val="800"/>
              </a:spcAft>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An image of size 32x32x3 or 100x100x3 would not be needing all the 20 layers to create a higher resolution image. By our observing the model’s performance we can say, a network of 5 or 10 layers deep is sufficient for small size images.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393700" lvl="0" indent="-342900">
              <a:lnSpc>
                <a:spcPct val="111000"/>
              </a:lnSpc>
              <a:spcBef>
                <a:spcPts val="675"/>
              </a:spcBef>
              <a:spcAft>
                <a:spcPts val="800"/>
              </a:spcAft>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Images which are larger in size would benefit from having deeper networks.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393700" lvl="0" indent="-342900">
              <a:lnSpc>
                <a:spcPct val="111000"/>
              </a:lnSpc>
              <a:spcBef>
                <a:spcPts val="675"/>
              </a:spcBef>
              <a:spcAft>
                <a:spcPts val="800"/>
              </a:spcAft>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Training deep networks of depth = 20 or more will be easier to train for smaller images but would require a lot of computation resources for a larger sized image.</a:t>
            </a:r>
          </a:p>
          <a:p>
            <a:pPr marL="342900" marR="393700" indent="-342900">
              <a:lnSpc>
                <a:spcPct val="111000"/>
              </a:lnSpc>
              <a:spcBef>
                <a:spcPts val="675"/>
              </a:spcBef>
              <a:spcAft>
                <a:spcPts val="800"/>
              </a:spcAft>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We can see the predicted image from 20-layer network, it has sharper edges when compared to the other ones. As we look at bottom edge (near the stomach) region of the bird, we can clearly notice the difference in sharpness produced by the different models. From this we can conclude that lower depth networks provide with a decent PSNR score for small to moderately sized images but to predict finer details for large images, deep networks is a must.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Espace réservé du numéro de diapositive 4">
            <a:extLst>
              <a:ext uri="{FF2B5EF4-FFF2-40B4-BE49-F238E27FC236}">
                <a16:creationId xmlns:a16="http://schemas.microsoft.com/office/drawing/2014/main" id="{4455910C-9F3B-40B9-8AB5-EE233F4E424D}"/>
              </a:ext>
            </a:extLst>
          </p:cNvPr>
          <p:cNvSpPr>
            <a:spLocks noGrp="1"/>
          </p:cNvSpPr>
          <p:nvPr>
            <p:ph type="sldNum" sz="quarter" idx="12"/>
          </p:nvPr>
        </p:nvSpPr>
        <p:spPr/>
        <p:txBody>
          <a:bodyPr/>
          <a:lstStyle/>
          <a:p>
            <a:fld id="{BE0C547F-3717-4A68-BF93-09ADD79A8E51}" type="slidenum">
              <a:rPr lang="fr-FR" smtClean="0"/>
              <a:t>18</a:t>
            </a:fld>
            <a:endParaRPr lang="fr-FR" dirty="0"/>
          </a:p>
        </p:txBody>
      </p:sp>
    </p:spTree>
    <p:extLst>
      <p:ext uri="{BB962C8B-B14F-4D97-AF65-F5344CB8AC3E}">
        <p14:creationId xmlns:p14="http://schemas.microsoft.com/office/powerpoint/2010/main" val="1637879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5B1DFA-0730-46DC-8F59-6D49945FEEF3}"/>
              </a:ext>
            </a:extLst>
          </p:cNvPr>
          <p:cNvSpPr>
            <a:spLocks noGrp="1"/>
          </p:cNvSpPr>
          <p:nvPr>
            <p:ph type="title"/>
          </p:nvPr>
        </p:nvSpPr>
        <p:spPr/>
        <p:txBody>
          <a:bodyPr/>
          <a:lstStyle/>
          <a:p>
            <a:r>
              <a:rPr lang="fr-FR" dirty="0"/>
              <a:t>References</a:t>
            </a:r>
          </a:p>
        </p:txBody>
      </p:sp>
      <p:sp>
        <p:nvSpPr>
          <p:cNvPr id="3" name="Espace réservé du contenu 2">
            <a:extLst>
              <a:ext uri="{FF2B5EF4-FFF2-40B4-BE49-F238E27FC236}">
                <a16:creationId xmlns:a16="http://schemas.microsoft.com/office/drawing/2014/main" id="{759E0BEB-BB09-4885-B3F3-74DC93775F1B}"/>
              </a:ext>
            </a:extLst>
          </p:cNvPr>
          <p:cNvSpPr>
            <a:spLocks noGrp="1"/>
          </p:cNvSpPr>
          <p:nvPr>
            <p:ph idx="1"/>
          </p:nvPr>
        </p:nvSpPr>
        <p:spPr/>
        <p:txBody>
          <a:bodyPr>
            <a:normAutofit lnSpcReduction="10000"/>
          </a:bodyPr>
          <a:lstStyle/>
          <a:p>
            <a:r>
              <a:rPr lang="fr-FR" sz="1000" dirty="0">
                <a:hlinkClick r:id="rId2"/>
              </a:rPr>
              <a:t>https://arxiv.org/pdf/1511.04587.pdf?fbclid=IwAR0gm942jqx5Beq9j3maZ90xeEw4qnWNzToiBUKHFCS7OYgTG__-hl_rx24</a:t>
            </a:r>
            <a:r>
              <a:rPr lang="fr-FR" sz="1000" dirty="0"/>
              <a:t> </a:t>
            </a:r>
          </a:p>
          <a:p>
            <a:r>
              <a:rPr lang="fr-FR" sz="1000" dirty="0">
                <a:hlinkClick r:id="rId3"/>
              </a:rPr>
              <a:t>http://mmlab.ie.cuhk.edu.hk/projects/SRCNN.html</a:t>
            </a:r>
            <a:r>
              <a:rPr lang="fr-FR" sz="1000" dirty="0"/>
              <a:t> </a:t>
            </a:r>
          </a:p>
          <a:p>
            <a:r>
              <a:rPr lang="fr-FR" sz="1000" dirty="0">
                <a:hlinkClick r:id="rId4"/>
              </a:rPr>
              <a:t>https://en.wikipedia.org/wiki/Super-resolution_imaging</a:t>
            </a:r>
            <a:r>
              <a:rPr lang="fr-FR" sz="1000" dirty="0"/>
              <a:t> </a:t>
            </a:r>
          </a:p>
          <a:p>
            <a:r>
              <a:rPr lang="fr-FR" sz="1000" dirty="0">
                <a:hlinkClick r:id="rId5"/>
              </a:rPr>
              <a:t>https://www.google.com/url?sa=i&amp;url=https%3A%2F%2Fen.wikipedia.org%2Fwiki%2FPixel_aspect_ratio&amp;psig=AOvVaw0ohHSfNwsq7YBYPaQEwhaW&amp;ust=1668734123757000&amp;source=images&amp;cd=vfe&amp;ved=0CA8QjRxqFwoTCOiHwomGtPsCFQAAAAAdAAAAABAJ</a:t>
            </a:r>
            <a:endParaRPr lang="fr-FR" sz="1000" dirty="0"/>
          </a:p>
          <a:p>
            <a:r>
              <a:rPr lang="fr-FR" sz="1000" dirty="0">
                <a:hlinkClick r:id="rId6"/>
              </a:rPr>
              <a:t>https://cdn.mos.cms.futurecdn.net/PzPq6Pbn5RqgrWunhEx6rg.jpg</a:t>
            </a:r>
            <a:endParaRPr lang="fr-FR" sz="1000" dirty="0"/>
          </a:p>
          <a:p>
            <a:r>
              <a:rPr lang="fr-FR" sz="1000" dirty="0">
                <a:hlinkClick r:id="rId7"/>
              </a:rPr>
              <a:t>https://miro.medium.com/max/1090/1*auit3UsBTjbnzZoLDEJUUg.png</a:t>
            </a:r>
            <a:endParaRPr lang="fr-FR" sz="1000" dirty="0"/>
          </a:p>
          <a:p>
            <a:r>
              <a:rPr lang="fr-FR" sz="1000" dirty="0">
                <a:hlinkClick r:id="rId8"/>
              </a:rPr>
              <a:t>https://www.scientiamobile.com/wp-content/uploads/2018/12/Pixel-Density.jpg</a:t>
            </a:r>
            <a:endParaRPr lang="fr-FR" sz="1000" dirty="0"/>
          </a:p>
          <a:p>
            <a:r>
              <a:rPr lang="fr-FR" sz="1000" dirty="0">
                <a:hlinkClick r:id="rId9"/>
              </a:rPr>
              <a:t>https://miro.medium.com/max/1060/1*rmQjKd4uETJtwYMRTDzmrg.png</a:t>
            </a:r>
            <a:endParaRPr lang="fr-FR" sz="1000" dirty="0"/>
          </a:p>
          <a:p>
            <a:r>
              <a:rPr lang="fr-FR" sz="1000" dirty="0">
                <a:hlinkClick r:id="rId10"/>
              </a:rPr>
              <a:t>https://www.google.com/url?sa=i&amp;url=https%3A%2F%2Fzentralwerkstatt.org%2Fblog%2Fpulse&amp;psig=AOvVaw09cargbTBiNkZgNnrNz0DO&amp;ust=1668735205473000&amp;source=images&amp;cd=vfe&amp;ved=0CA8QjRxqFwoTCJD445qJtPsCFQAAAAAdAAAAABAK</a:t>
            </a:r>
            <a:endParaRPr lang="fr-FR" sz="1000" dirty="0"/>
          </a:p>
          <a:p>
            <a:r>
              <a:rPr lang="fr-FR" sz="1000" dirty="0">
                <a:hlinkClick r:id="rId11"/>
              </a:rPr>
              <a:t>https://encrypted-tbn0.gstatic.com/images?q=tbn:ANd9GcRePQoj9vCAU-MxGdkQUWxAlVASBjLWZsFuFewuKnbSnwwEaKpuRV5MM7TtwIpG1PIRnWo&amp;usqp=CAU</a:t>
            </a:r>
            <a:r>
              <a:rPr lang="fr-FR" sz="1000" dirty="0"/>
              <a:t> </a:t>
            </a:r>
          </a:p>
          <a:p>
            <a:pPr marL="0" indent="0">
              <a:buNone/>
            </a:pPr>
            <a:endParaRPr lang="fr-FR" sz="1000" dirty="0"/>
          </a:p>
          <a:p>
            <a:endParaRPr lang="fr-FR" sz="1000" dirty="0"/>
          </a:p>
          <a:p>
            <a:endParaRPr lang="fr-FR" sz="1000" dirty="0"/>
          </a:p>
        </p:txBody>
      </p:sp>
      <p:sp>
        <p:nvSpPr>
          <p:cNvPr id="4" name="Espace réservé du numéro de diapositive 3">
            <a:extLst>
              <a:ext uri="{FF2B5EF4-FFF2-40B4-BE49-F238E27FC236}">
                <a16:creationId xmlns:a16="http://schemas.microsoft.com/office/drawing/2014/main" id="{297E9130-B968-4BCF-A18D-36B3CE21294E}"/>
              </a:ext>
            </a:extLst>
          </p:cNvPr>
          <p:cNvSpPr>
            <a:spLocks noGrp="1"/>
          </p:cNvSpPr>
          <p:nvPr>
            <p:ph type="sldNum" sz="quarter" idx="12"/>
          </p:nvPr>
        </p:nvSpPr>
        <p:spPr/>
        <p:txBody>
          <a:bodyPr/>
          <a:lstStyle/>
          <a:p>
            <a:fld id="{BE0C547F-3717-4A68-BF93-09ADD79A8E51}" type="slidenum">
              <a:rPr lang="fr-FR" smtClean="0"/>
              <a:t>19</a:t>
            </a:fld>
            <a:endParaRPr lang="fr-FR" dirty="0"/>
          </a:p>
        </p:txBody>
      </p:sp>
    </p:spTree>
    <p:extLst>
      <p:ext uri="{BB962C8B-B14F-4D97-AF65-F5344CB8AC3E}">
        <p14:creationId xmlns:p14="http://schemas.microsoft.com/office/powerpoint/2010/main" val="2106058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3BCD201-96C4-2CEC-7383-D54EAD9CF1AB}"/>
              </a:ext>
            </a:extLst>
          </p:cNvPr>
          <p:cNvSpPr>
            <a:spLocks noGrp="1"/>
          </p:cNvSpPr>
          <p:nvPr>
            <p:ph idx="1"/>
          </p:nvPr>
        </p:nvSpPr>
        <p:spPr>
          <a:xfrm>
            <a:off x="2297310" y="2791325"/>
            <a:ext cx="7729728" cy="3101983"/>
          </a:xfrm>
        </p:spPr>
        <p:txBody>
          <a:bodyPr/>
          <a:lstStyle/>
          <a:p>
            <a:r>
              <a:rPr lang="en-IN" dirty="0"/>
              <a:t>Before getting into the nitty gritty of super resolutions, let us understand some concepts regarding images.</a:t>
            </a:r>
          </a:p>
          <a:p>
            <a:pPr marL="0" indent="0">
              <a:buNone/>
            </a:pPr>
            <a:endParaRPr lang="en-IN" dirty="0"/>
          </a:p>
          <a:p>
            <a:r>
              <a:rPr lang="en-IN" dirty="0"/>
              <a:t>What is an image?  </a:t>
            </a:r>
          </a:p>
          <a:p>
            <a:endParaRPr lang="en-IN" dirty="0"/>
          </a:p>
          <a:p>
            <a:r>
              <a:rPr lang="en-IN" dirty="0"/>
              <a:t>What is resolution? </a:t>
            </a:r>
          </a:p>
          <a:p>
            <a:endParaRPr lang="en-IN" dirty="0"/>
          </a:p>
          <a:p>
            <a:endParaRPr lang="en-IN" dirty="0"/>
          </a:p>
        </p:txBody>
      </p:sp>
      <p:sp>
        <p:nvSpPr>
          <p:cNvPr id="2" name="Title 1">
            <a:extLst>
              <a:ext uri="{FF2B5EF4-FFF2-40B4-BE49-F238E27FC236}">
                <a16:creationId xmlns:a16="http://schemas.microsoft.com/office/drawing/2014/main" id="{F0B46CC1-C5C7-10B2-0411-CABE421C409D}"/>
              </a:ext>
            </a:extLst>
          </p:cNvPr>
          <p:cNvSpPr>
            <a:spLocks noGrp="1"/>
          </p:cNvSpPr>
          <p:nvPr>
            <p:ph type="title"/>
          </p:nvPr>
        </p:nvSpPr>
        <p:spPr/>
        <p:txBody>
          <a:bodyPr/>
          <a:lstStyle/>
          <a:p>
            <a:r>
              <a:rPr lang="en-IN" dirty="0"/>
              <a:t>What is super resolution</a:t>
            </a:r>
          </a:p>
        </p:txBody>
      </p:sp>
      <p:sp>
        <p:nvSpPr>
          <p:cNvPr id="4" name="Slide Number Placeholder 3">
            <a:extLst>
              <a:ext uri="{FF2B5EF4-FFF2-40B4-BE49-F238E27FC236}">
                <a16:creationId xmlns:a16="http://schemas.microsoft.com/office/drawing/2014/main" id="{A6764C4D-9EED-4B06-1D05-A9BAC5DD1BA0}"/>
              </a:ext>
            </a:extLst>
          </p:cNvPr>
          <p:cNvSpPr>
            <a:spLocks noGrp="1"/>
          </p:cNvSpPr>
          <p:nvPr>
            <p:ph type="sldNum" sz="quarter" idx="12"/>
          </p:nvPr>
        </p:nvSpPr>
        <p:spPr/>
        <p:txBody>
          <a:bodyPr/>
          <a:lstStyle/>
          <a:p>
            <a:fld id="{BE0C547F-3717-4A68-BF93-09ADD79A8E51}" type="slidenum">
              <a:rPr lang="fr-FR" smtClean="0"/>
              <a:t>2</a:t>
            </a:fld>
            <a:endParaRPr lang="fr-FR" dirty="0"/>
          </a:p>
        </p:txBody>
      </p:sp>
      <p:pic>
        <p:nvPicPr>
          <p:cNvPr id="1036" name="Picture 12" descr="American Psycho Ending: What Really Happened? | Cinemablend">
            <a:extLst>
              <a:ext uri="{FF2B5EF4-FFF2-40B4-BE49-F238E27FC236}">
                <a16:creationId xmlns:a16="http://schemas.microsoft.com/office/drawing/2014/main" id="{1C67BB4E-1A95-7F32-1374-9A60B807A8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33" r="5767"/>
          <a:stretch/>
        </p:blipFill>
        <p:spPr bwMode="auto">
          <a:xfrm>
            <a:off x="4589888" y="3429000"/>
            <a:ext cx="3012223" cy="2091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321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DE0DA6-5A5F-A25D-D91D-2F243997CE55}"/>
              </a:ext>
            </a:extLst>
          </p:cNvPr>
          <p:cNvSpPr>
            <a:spLocks noGrp="1"/>
          </p:cNvSpPr>
          <p:nvPr>
            <p:ph type="ctrTitle"/>
          </p:nvPr>
        </p:nvSpPr>
        <p:spPr/>
        <p:txBody>
          <a:bodyPr/>
          <a:lstStyle/>
          <a:p>
            <a:r>
              <a:rPr lang="en-IN" dirty="0"/>
              <a:t>Thank you</a:t>
            </a:r>
          </a:p>
        </p:txBody>
      </p:sp>
      <p:sp>
        <p:nvSpPr>
          <p:cNvPr id="6" name="Subtitle 5">
            <a:extLst>
              <a:ext uri="{FF2B5EF4-FFF2-40B4-BE49-F238E27FC236}">
                <a16:creationId xmlns:a16="http://schemas.microsoft.com/office/drawing/2014/main" id="{D7A4682E-437B-B792-4DB9-53929A02DD30}"/>
              </a:ext>
            </a:extLst>
          </p:cNvPr>
          <p:cNvSpPr>
            <a:spLocks noGrp="1"/>
          </p:cNvSpPr>
          <p:nvPr>
            <p:ph type="subTitle" idx="1"/>
          </p:nvPr>
        </p:nvSpPr>
        <p:spPr/>
        <p:txBody>
          <a:bodyPr/>
          <a:lstStyle/>
          <a:p>
            <a:r>
              <a:rPr lang="en-IN" dirty="0"/>
              <a:t>fin</a:t>
            </a:r>
          </a:p>
        </p:txBody>
      </p:sp>
      <p:sp>
        <p:nvSpPr>
          <p:cNvPr id="4" name="Slide Number Placeholder 3">
            <a:extLst>
              <a:ext uri="{FF2B5EF4-FFF2-40B4-BE49-F238E27FC236}">
                <a16:creationId xmlns:a16="http://schemas.microsoft.com/office/drawing/2014/main" id="{70462769-1994-A8DB-AFFD-8BDFEFF89DB6}"/>
              </a:ext>
            </a:extLst>
          </p:cNvPr>
          <p:cNvSpPr>
            <a:spLocks noGrp="1"/>
          </p:cNvSpPr>
          <p:nvPr>
            <p:ph type="sldNum" sz="quarter" idx="12"/>
          </p:nvPr>
        </p:nvSpPr>
        <p:spPr/>
        <p:txBody>
          <a:bodyPr/>
          <a:lstStyle/>
          <a:p>
            <a:fld id="{BE0C547F-3717-4A68-BF93-09ADD79A8E51}" type="slidenum">
              <a:rPr lang="fr-FR" smtClean="0"/>
              <a:t>20</a:t>
            </a:fld>
            <a:endParaRPr lang="fr-FR" dirty="0"/>
          </a:p>
        </p:txBody>
      </p:sp>
    </p:spTree>
    <p:extLst>
      <p:ext uri="{BB962C8B-B14F-4D97-AF65-F5344CB8AC3E}">
        <p14:creationId xmlns:p14="http://schemas.microsoft.com/office/powerpoint/2010/main" val="2096212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CC5CE6-A1A5-A917-8B4F-C557C39DCF60}"/>
              </a:ext>
            </a:extLst>
          </p:cNvPr>
          <p:cNvSpPr>
            <a:spLocks noGrp="1"/>
          </p:cNvSpPr>
          <p:nvPr>
            <p:ph type="sldNum" sz="quarter" idx="12"/>
          </p:nvPr>
        </p:nvSpPr>
        <p:spPr/>
        <p:txBody>
          <a:bodyPr/>
          <a:lstStyle/>
          <a:p>
            <a:fld id="{BE0C547F-3717-4A68-BF93-09ADD79A8E51}" type="slidenum">
              <a:rPr lang="fr-FR" smtClean="0"/>
              <a:t>3</a:t>
            </a:fld>
            <a:endParaRPr lang="fr-FR" dirty="0"/>
          </a:p>
        </p:txBody>
      </p:sp>
      <p:pic>
        <p:nvPicPr>
          <p:cNvPr id="3074" name="Picture 2" descr="Single Image Super-Resolution Challenge | by Bozhong Liu | Medium">
            <a:extLst>
              <a:ext uri="{FF2B5EF4-FFF2-40B4-BE49-F238E27FC236}">
                <a16:creationId xmlns:a16="http://schemas.microsoft.com/office/drawing/2014/main" id="{FE7AEC80-5677-CFBB-84A6-1633E7D5567F}"/>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821405" y="3596440"/>
            <a:ext cx="6137275" cy="21542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a:extLst>
              <a:ext uri="{FF2B5EF4-FFF2-40B4-BE49-F238E27FC236}">
                <a16:creationId xmlns:a16="http://schemas.microsoft.com/office/drawing/2014/main" id="{984F6B40-A3E9-974A-11F4-2D81F7A3E2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4352" y="784227"/>
            <a:ext cx="3621648" cy="20371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re Is No (Real Life) Use Case for Face Super Resolution — Fabian Offert">
            <a:extLst>
              <a:ext uri="{FF2B5EF4-FFF2-40B4-BE49-F238E27FC236}">
                <a16:creationId xmlns:a16="http://schemas.microsoft.com/office/drawing/2014/main" id="{400419F7-3152-773A-D162-973FA9B40A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5945" y="784227"/>
            <a:ext cx="3992459" cy="2037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58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D38CCA-1919-4C6F-9D38-4FF073221A78}"/>
              </a:ext>
            </a:extLst>
          </p:cNvPr>
          <p:cNvSpPr>
            <a:spLocks noGrp="1"/>
          </p:cNvSpPr>
          <p:nvPr>
            <p:ph type="title"/>
          </p:nvPr>
        </p:nvSpPr>
        <p:spPr>
          <a:xfrm>
            <a:off x="2231136" y="545912"/>
            <a:ext cx="7729728" cy="1188720"/>
          </a:xfrm>
        </p:spPr>
        <p:txBody>
          <a:bodyPr/>
          <a:lstStyle/>
          <a:p>
            <a:r>
              <a:rPr lang="fr-FR" dirty="0"/>
              <a:t>Introduction</a:t>
            </a:r>
          </a:p>
        </p:txBody>
      </p:sp>
      <p:sp>
        <p:nvSpPr>
          <p:cNvPr id="5" name="Espace réservé du numéro de diapositive 4">
            <a:extLst>
              <a:ext uri="{FF2B5EF4-FFF2-40B4-BE49-F238E27FC236}">
                <a16:creationId xmlns:a16="http://schemas.microsoft.com/office/drawing/2014/main" id="{629E6D5A-A35B-4164-AAB2-432F283A7EF9}"/>
              </a:ext>
            </a:extLst>
          </p:cNvPr>
          <p:cNvSpPr>
            <a:spLocks noGrp="1"/>
          </p:cNvSpPr>
          <p:nvPr>
            <p:ph type="sldNum" sz="quarter" idx="12"/>
          </p:nvPr>
        </p:nvSpPr>
        <p:spPr/>
        <p:txBody>
          <a:bodyPr/>
          <a:lstStyle/>
          <a:p>
            <a:fld id="{BE0C547F-3717-4A68-BF93-09ADD79A8E51}" type="slidenum">
              <a:rPr lang="fr-FR" smtClean="0"/>
              <a:t>4</a:t>
            </a:fld>
            <a:endParaRPr lang="fr-FR" dirty="0"/>
          </a:p>
        </p:txBody>
      </p:sp>
      <p:grpSp>
        <p:nvGrpSpPr>
          <p:cNvPr id="13" name="Groupe 12">
            <a:extLst>
              <a:ext uri="{FF2B5EF4-FFF2-40B4-BE49-F238E27FC236}">
                <a16:creationId xmlns:a16="http://schemas.microsoft.com/office/drawing/2014/main" id="{119DEE81-0C86-4606-B29B-DDADD382F156}"/>
              </a:ext>
            </a:extLst>
          </p:cNvPr>
          <p:cNvGrpSpPr/>
          <p:nvPr/>
        </p:nvGrpSpPr>
        <p:grpSpPr>
          <a:xfrm>
            <a:off x="3398920" y="3771900"/>
            <a:ext cx="5491934" cy="2336203"/>
            <a:chOff x="2704092" y="3855582"/>
            <a:chExt cx="6768804" cy="2674853"/>
          </a:xfrm>
        </p:grpSpPr>
        <p:pic>
          <p:nvPicPr>
            <p:cNvPr id="7" name="Image 6">
              <a:extLst>
                <a:ext uri="{FF2B5EF4-FFF2-40B4-BE49-F238E27FC236}">
                  <a16:creationId xmlns:a16="http://schemas.microsoft.com/office/drawing/2014/main" id="{410694A6-1342-411D-81C3-16432EF9FD73}"/>
                </a:ext>
              </a:extLst>
            </p:cNvPr>
            <p:cNvPicPr>
              <a:picLocks noChangeAspect="1"/>
            </p:cNvPicPr>
            <p:nvPr/>
          </p:nvPicPr>
          <p:blipFill>
            <a:blip r:embed="rId2"/>
            <a:stretch>
              <a:fillRect/>
            </a:stretch>
          </p:blipFill>
          <p:spPr>
            <a:xfrm>
              <a:off x="2704092" y="3855582"/>
              <a:ext cx="1739605" cy="2064764"/>
            </a:xfrm>
            <a:prstGeom prst="rect">
              <a:avLst/>
            </a:prstGeom>
          </p:spPr>
        </p:pic>
        <p:pic>
          <p:nvPicPr>
            <p:cNvPr id="9" name="Image 8">
              <a:extLst>
                <a:ext uri="{FF2B5EF4-FFF2-40B4-BE49-F238E27FC236}">
                  <a16:creationId xmlns:a16="http://schemas.microsoft.com/office/drawing/2014/main" id="{77668A05-28AC-42D4-B2DC-2D69335F96E8}"/>
                </a:ext>
              </a:extLst>
            </p:cNvPr>
            <p:cNvPicPr>
              <a:picLocks noChangeAspect="1"/>
            </p:cNvPicPr>
            <p:nvPr/>
          </p:nvPicPr>
          <p:blipFill>
            <a:blip r:embed="rId3"/>
            <a:stretch>
              <a:fillRect/>
            </a:stretch>
          </p:blipFill>
          <p:spPr>
            <a:xfrm>
              <a:off x="7748304" y="3855582"/>
              <a:ext cx="1724592" cy="2064764"/>
            </a:xfrm>
            <a:prstGeom prst="rect">
              <a:avLst/>
            </a:prstGeom>
          </p:spPr>
        </p:pic>
        <p:sp>
          <p:nvSpPr>
            <p:cNvPr id="10" name="Flèche : droite 9">
              <a:extLst>
                <a:ext uri="{FF2B5EF4-FFF2-40B4-BE49-F238E27FC236}">
                  <a16:creationId xmlns:a16="http://schemas.microsoft.com/office/drawing/2014/main" id="{10BA63E5-026C-4643-A12C-98E9AB67A8FC}"/>
                </a:ext>
              </a:extLst>
            </p:cNvPr>
            <p:cNvSpPr/>
            <p:nvPr/>
          </p:nvSpPr>
          <p:spPr>
            <a:xfrm>
              <a:off x="4681074" y="4645644"/>
              <a:ext cx="2823099" cy="48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ZoneTexte 10">
              <a:extLst>
                <a:ext uri="{FF2B5EF4-FFF2-40B4-BE49-F238E27FC236}">
                  <a16:creationId xmlns:a16="http://schemas.microsoft.com/office/drawing/2014/main" id="{42BA58F9-9943-4352-B6EF-F67C0E4D44C0}"/>
                </a:ext>
              </a:extLst>
            </p:cNvPr>
            <p:cNvSpPr txBox="1"/>
            <p:nvPr/>
          </p:nvSpPr>
          <p:spPr>
            <a:xfrm>
              <a:off x="2956264" y="6161103"/>
              <a:ext cx="1420427" cy="369332"/>
            </a:xfrm>
            <a:prstGeom prst="rect">
              <a:avLst/>
            </a:prstGeom>
            <a:noFill/>
          </p:spPr>
          <p:txBody>
            <a:bodyPr wrap="square" rtlCol="0">
              <a:spAutoFit/>
            </a:bodyPr>
            <a:lstStyle/>
            <a:p>
              <a:r>
                <a:rPr lang="fr-FR" dirty="0"/>
                <a:t>LR image</a:t>
              </a:r>
            </a:p>
          </p:txBody>
        </p:sp>
        <p:sp>
          <p:nvSpPr>
            <p:cNvPr id="12" name="ZoneTexte 11">
              <a:extLst>
                <a:ext uri="{FF2B5EF4-FFF2-40B4-BE49-F238E27FC236}">
                  <a16:creationId xmlns:a16="http://schemas.microsoft.com/office/drawing/2014/main" id="{0C1AEC9A-98CB-427A-B557-C140F613E3CC}"/>
                </a:ext>
              </a:extLst>
            </p:cNvPr>
            <p:cNvSpPr txBox="1"/>
            <p:nvPr/>
          </p:nvSpPr>
          <p:spPr>
            <a:xfrm>
              <a:off x="8052469" y="6123543"/>
              <a:ext cx="1420427" cy="369332"/>
            </a:xfrm>
            <a:prstGeom prst="rect">
              <a:avLst/>
            </a:prstGeom>
            <a:noFill/>
          </p:spPr>
          <p:txBody>
            <a:bodyPr wrap="square" rtlCol="0">
              <a:spAutoFit/>
            </a:bodyPr>
            <a:lstStyle/>
            <a:p>
              <a:r>
                <a:rPr lang="fr-FR" dirty="0"/>
                <a:t>HR image</a:t>
              </a:r>
            </a:p>
          </p:txBody>
        </p:sp>
      </p:grpSp>
      <p:sp>
        <p:nvSpPr>
          <p:cNvPr id="14" name="ZoneTexte 13">
            <a:extLst>
              <a:ext uri="{FF2B5EF4-FFF2-40B4-BE49-F238E27FC236}">
                <a16:creationId xmlns:a16="http://schemas.microsoft.com/office/drawing/2014/main" id="{6937134D-E4F9-40BF-B425-A80DB0C18EED}"/>
              </a:ext>
            </a:extLst>
          </p:cNvPr>
          <p:cNvSpPr txBox="1"/>
          <p:nvPr/>
        </p:nvSpPr>
        <p:spPr>
          <a:xfrm>
            <a:off x="603682" y="1811045"/>
            <a:ext cx="11354539" cy="1631216"/>
          </a:xfrm>
          <a:prstGeom prst="rect">
            <a:avLst/>
          </a:prstGeom>
          <a:noFill/>
        </p:spPr>
        <p:txBody>
          <a:bodyPr wrap="square" rtlCol="0">
            <a:spAutoFit/>
          </a:bodyPr>
          <a:lstStyle/>
          <a:p>
            <a:r>
              <a:rPr lang="fr-FR" sz="2000" dirty="0"/>
              <a:t>Image Super-Resolution: Low Resolution image to High Resolution image</a:t>
            </a:r>
          </a:p>
          <a:p>
            <a:endParaRPr lang="fr-FR" sz="2000" dirty="0"/>
          </a:p>
          <a:p>
            <a:r>
              <a:rPr lang="fr-FR" sz="2000" dirty="0"/>
              <a:t>Usefulness: medical field, security, Biological field. </a:t>
            </a:r>
          </a:p>
          <a:p>
            <a:endParaRPr lang="fr-FR" sz="2000" dirty="0"/>
          </a:p>
          <a:p>
            <a:r>
              <a:rPr lang="fr-FR" sz="2000" dirty="0"/>
              <a:t>Existing deep learning technique and its problem: SRCNN -small image regions, slow, single scale</a:t>
            </a:r>
          </a:p>
        </p:txBody>
      </p:sp>
    </p:spTree>
    <p:extLst>
      <p:ext uri="{BB962C8B-B14F-4D97-AF65-F5344CB8AC3E}">
        <p14:creationId xmlns:p14="http://schemas.microsoft.com/office/powerpoint/2010/main" val="4169690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A815-B317-889F-D2C6-31C11C1D9A9E}"/>
              </a:ext>
            </a:extLst>
          </p:cNvPr>
          <p:cNvSpPr>
            <a:spLocks noGrp="1"/>
          </p:cNvSpPr>
          <p:nvPr>
            <p:ph type="title"/>
          </p:nvPr>
        </p:nvSpPr>
        <p:spPr/>
        <p:txBody>
          <a:bodyPr/>
          <a:lstStyle/>
          <a:p>
            <a:r>
              <a:rPr lang="en-IN" dirty="0"/>
              <a:t>Previous models</a:t>
            </a:r>
          </a:p>
        </p:txBody>
      </p:sp>
      <p:sp>
        <p:nvSpPr>
          <p:cNvPr id="4" name="Slide Number Placeholder 3">
            <a:extLst>
              <a:ext uri="{FF2B5EF4-FFF2-40B4-BE49-F238E27FC236}">
                <a16:creationId xmlns:a16="http://schemas.microsoft.com/office/drawing/2014/main" id="{83EE739D-01EB-ABAF-8D17-980969CC5E34}"/>
              </a:ext>
            </a:extLst>
          </p:cNvPr>
          <p:cNvSpPr>
            <a:spLocks noGrp="1"/>
          </p:cNvSpPr>
          <p:nvPr>
            <p:ph type="sldNum" sz="quarter" idx="12"/>
          </p:nvPr>
        </p:nvSpPr>
        <p:spPr/>
        <p:txBody>
          <a:bodyPr/>
          <a:lstStyle/>
          <a:p>
            <a:fld id="{BE0C547F-3717-4A68-BF93-09ADD79A8E51}" type="slidenum">
              <a:rPr lang="fr-FR" smtClean="0"/>
              <a:t>5</a:t>
            </a:fld>
            <a:endParaRPr lang="fr-FR" dirty="0"/>
          </a:p>
        </p:txBody>
      </p:sp>
      <p:pic>
        <p:nvPicPr>
          <p:cNvPr id="2056" name="Picture 8" descr="Review: FSRCNN (Super Resolution) | by Sik-Ho Tsang | Towards Data Science">
            <a:extLst>
              <a:ext uri="{FF2B5EF4-FFF2-40B4-BE49-F238E27FC236}">
                <a16:creationId xmlns:a16="http://schemas.microsoft.com/office/drawing/2014/main" id="{40AEA5F8-86B9-859C-7306-4078014B1B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57597" y="2536157"/>
            <a:ext cx="5076805" cy="310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667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79E606-F3BC-4AC9-B329-16C3B8694D1D}"/>
              </a:ext>
            </a:extLst>
          </p:cNvPr>
          <p:cNvSpPr>
            <a:spLocks noGrp="1"/>
          </p:cNvSpPr>
          <p:nvPr>
            <p:ph type="title"/>
          </p:nvPr>
        </p:nvSpPr>
        <p:spPr/>
        <p:txBody>
          <a:bodyPr/>
          <a:lstStyle/>
          <a:p>
            <a:r>
              <a:rPr lang="fr-FR" dirty="0"/>
              <a:t>Problem Statement</a:t>
            </a:r>
          </a:p>
        </p:txBody>
      </p:sp>
      <p:sp>
        <p:nvSpPr>
          <p:cNvPr id="5" name="Espace réservé du numéro de diapositive 4">
            <a:extLst>
              <a:ext uri="{FF2B5EF4-FFF2-40B4-BE49-F238E27FC236}">
                <a16:creationId xmlns:a16="http://schemas.microsoft.com/office/drawing/2014/main" id="{1197CD3B-8C96-41CE-BCB3-E068756B1346}"/>
              </a:ext>
            </a:extLst>
          </p:cNvPr>
          <p:cNvSpPr>
            <a:spLocks noGrp="1"/>
          </p:cNvSpPr>
          <p:nvPr>
            <p:ph type="sldNum" sz="quarter" idx="12"/>
          </p:nvPr>
        </p:nvSpPr>
        <p:spPr/>
        <p:txBody>
          <a:bodyPr/>
          <a:lstStyle/>
          <a:p>
            <a:fld id="{BE0C547F-3717-4A68-BF93-09ADD79A8E51}" type="slidenum">
              <a:rPr lang="fr-FR" smtClean="0"/>
              <a:t>6</a:t>
            </a:fld>
            <a:endParaRPr lang="fr-FR" dirty="0"/>
          </a:p>
        </p:txBody>
      </p:sp>
      <p:sp>
        <p:nvSpPr>
          <p:cNvPr id="7" name="ZoneTexte 6">
            <a:extLst>
              <a:ext uri="{FF2B5EF4-FFF2-40B4-BE49-F238E27FC236}">
                <a16:creationId xmlns:a16="http://schemas.microsoft.com/office/drawing/2014/main" id="{07AFCFC9-231C-46B5-953A-A92D55FDD302}"/>
              </a:ext>
            </a:extLst>
          </p:cNvPr>
          <p:cNvSpPr txBox="1"/>
          <p:nvPr/>
        </p:nvSpPr>
        <p:spPr>
          <a:xfrm>
            <a:off x="1751346" y="2329748"/>
            <a:ext cx="9330431" cy="984885"/>
          </a:xfrm>
          <a:prstGeom prst="rect">
            <a:avLst/>
          </a:prstGeom>
          <a:noFill/>
        </p:spPr>
        <p:txBody>
          <a:bodyPr wrap="square" rtlCol="0">
            <a:spAutoFit/>
          </a:bodyPr>
          <a:lstStyle/>
          <a:p>
            <a:r>
              <a:rPr lang="fr-FR" sz="2000" dirty="0"/>
              <a:t>How to implement a better Image Super-Resolution network that works better than SRCNN?</a:t>
            </a:r>
          </a:p>
          <a:p>
            <a:endParaRPr lang="fr-FR" dirty="0"/>
          </a:p>
        </p:txBody>
      </p:sp>
      <p:graphicFrame>
        <p:nvGraphicFramePr>
          <p:cNvPr id="11" name="Tableau 11">
            <a:extLst>
              <a:ext uri="{FF2B5EF4-FFF2-40B4-BE49-F238E27FC236}">
                <a16:creationId xmlns:a16="http://schemas.microsoft.com/office/drawing/2014/main" id="{3A550A61-D62C-4D2A-BF74-7DE93BF99B15}"/>
              </a:ext>
            </a:extLst>
          </p:cNvPr>
          <p:cNvGraphicFramePr>
            <a:graphicFrameLocks noGrp="1"/>
          </p:cNvGraphicFramePr>
          <p:nvPr>
            <p:extLst>
              <p:ext uri="{D42A27DB-BD31-4B8C-83A1-F6EECF244321}">
                <p14:modId xmlns:p14="http://schemas.microsoft.com/office/powerpoint/2010/main" val="1885719010"/>
              </p:ext>
            </p:extLst>
          </p:nvPr>
        </p:nvGraphicFramePr>
        <p:xfrm>
          <a:off x="2094143" y="3942463"/>
          <a:ext cx="8128000" cy="14782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82944562"/>
                    </a:ext>
                  </a:extLst>
                </a:gridCol>
                <a:gridCol w="4064000">
                  <a:extLst>
                    <a:ext uri="{9D8B030D-6E8A-4147-A177-3AD203B41FA5}">
                      <a16:colId xmlns:a16="http://schemas.microsoft.com/office/drawing/2014/main" val="2194064036"/>
                    </a:ext>
                  </a:extLst>
                </a:gridCol>
              </a:tblGrid>
              <a:tr h="271728">
                <a:tc>
                  <a:txBody>
                    <a:bodyPr/>
                    <a:lstStyle/>
                    <a:p>
                      <a:pPr algn="ctr"/>
                      <a:r>
                        <a:rPr lang="fr-FR" dirty="0"/>
                        <a:t>SRCNN</a:t>
                      </a:r>
                    </a:p>
                  </a:txBody>
                  <a:tcPr/>
                </a:tc>
                <a:tc>
                  <a:txBody>
                    <a:bodyPr/>
                    <a:lstStyle/>
                    <a:p>
                      <a:pPr algn="ctr"/>
                      <a:r>
                        <a:rPr lang="fr-FR" dirty="0"/>
                        <a:t>Our network</a:t>
                      </a:r>
                    </a:p>
                  </a:txBody>
                  <a:tcPr/>
                </a:tc>
                <a:extLst>
                  <a:ext uri="{0D108BD9-81ED-4DB2-BD59-A6C34878D82A}">
                    <a16:rowId xmlns:a16="http://schemas.microsoft.com/office/drawing/2014/main" val="1296055282"/>
                  </a:ext>
                </a:extLst>
              </a:tr>
              <a:tr h="370840">
                <a:tc>
                  <a:txBody>
                    <a:bodyPr/>
                    <a:lstStyle/>
                    <a:p>
                      <a:pPr algn="ctr"/>
                      <a:r>
                        <a:rPr lang="fr-FR" dirty="0"/>
                        <a:t>Small Images</a:t>
                      </a:r>
                    </a:p>
                  </a:txBody>
                  <a:tcPr/>
                </a:tc>
                <a:tc>
                  <a:txBody>
                    <a:bodyPr/>
                    <a:lstStyle/>
                    <a:p>
                      <a:pPr algn="ctr"/>
                      <a:r>
                        <a:rPr lang="fr-FR" dirty="0"/>
                        <a:t>Big Images</a:t>
                      </a:r>
                    </a:p>
                  </a:txBody>
                  <a:tcPr/>
                </a:tc>
                <a:extLst>
                  <a:ext uri="{0D108BD9-81ED-4DB2-BD59-A6C34878D82A}">
                    <a16:rowId xmlns:a16="http://schemas.microsoft.com/office/drawing/2014/main" val="877053696"/>
                  </a:ext>
                </a:extLst>
              </a:tr>
              <a:tr h="370840">
                <a:tc>
                  <a:txBody>
                    <a:bodyPr/>
                    <a:lstStyle/>
                    <a:p>
                      <a:pPr algn="ctr"/>
                      <a:r>
                        <a:rPr lang="fr-FR" dirty="0"/>
                        <a:t>Slow</a:t>
                      </a:r>
                    </a:p>
                  </a:txBody>
                  <a:tcPr/>
                </a:tc>
                <a:tc>
                  <a:txBody>
                    <a:bodyPr/>
                    <a:lstStyle/>
                    <a:p>
                      <a:pPr algn="ctr"/>
                      <a:r>
                        <a:rPr lang="fr-FR" dirty="0"/>
                        <a:t>Fast</a:t>
                      </a:r>
                    </a:p>
                  </a:txBody>
                  <a:tcPr/>
                </a:tc>
                <a:extLst>
                  <a:ext uri="{0D108BD9-81ED-4DB2-BD59-A6C34878D82A}">
                    <a16:rowId xmlns:a16="http://schemas.microsoft.com/office/drawing/2014/main" val="1370997882"/>
                  </a:ext>
                </a:extLst>
              </a:tr>
              <a:tr h="370840">
                <a:tc>
                  <a:txBody>
                    <a:bodyPr/>
                    <a:lstStyle/>
                    <a:p>
                      <a:pPr algn="ctr"/>
                      <a:r>
                        <a:rPr lang="fr-FR" dirty="0"/>
                        <a:t>Uni-Scale</a:t>
                      </a:r>
                    </a:p>
                  </a:txBody>
                  <a:tcPr/>
                </a:tc>
                <a:tc>
                  <a:txBody>
                    <a:bodyPr/>
                    <a:lstStyle/>
                    <a:p>
                      <a:pPr algn="ctr"/>
                      <a:r>
                        <a:rPr lang="fr-FR" dirty="0"/>
                        <a:t>Multi-Scale</a:t>
                      </a:r>
                    </a:p>
                  </a:txBody>
                  <a:tcPr/>
                </a:tc>
                <a:extLst>
                  <a:ext uri="{0D108BD9-81ED-4DB2-BD59-A6C34878D82A}">
                    <a16:rowId xmlns:a16="http://schemas.microsoft.com/office/drawing/2014/main" val="3586420824"/>
                  </a:ext>
                </a:extLst>
              </a:tr>
            </a:tbl>
          </a:graphicData>
        </a:graphic>
      </p:graphicFrame>
    </p:spTree>
    <p:extLst>
      <p:ext uri="{BB962C8B-B14F-4D97-AF65-F5344CB8AC3E}">
        <p14:creationId xmlns:p14="http://schemas.microsoft.com/office/powerpoint/2010/main" val="231983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F3499-8EAA-B49D-D035-D8B9F7CA005F}"/>
              </a:ext>
            </a:extLst>
          </p:cNvPr>
          <p:cNvSpPr>
            <a:spLocks noGrp="1"/>
          </p:cNvSpPr>
          <p:nvPr>
            <p:ph type="title"/>
          </p:nvPr>
        </p:nvSpPr>
        <p:spPr>
          <a:xfrm>
            <a:off x="2231136" y="669918"/>
            <a:ext cx="7729728" cy="1188720"/>
          </a:xfrm>
        </p:spPr>
        <p:txBody>
          <a:bodyPr/>
          <a:lstStyle/>
          <a:p>
            <a:r>
              <a:rPr lang="en-IN" dirty="0"/>
              <a:t>VDSR Network</a:t>
            </a:r>
          </a:p>
        </p:txBody>
      </p:sp>
      <p:sp>
        <p:nvSpPr>
          <p:cNvPr id="4" name="Slide Number Placeholder 3">
            <a:extLst>
              <a:ext uri="{FF2B5EF4-FFF2-40B4-BE49-F238E27FC236}">
                <a16:creationId xmlns:a16="http://schemas.microsoft.com/office/drawing/2014/main" id="{1196C1A5-0255-15A4-2B83-B05F3BFDF3B6}"/>
              </a:ext>
            </a:extLst>
          </p:cNvPr>
          <p:cNvSpPr>
            <a:spLocks noGrp="1"/>
          </p:cNvSpPr>
          <p:nvPr>
            <p:ph type="sldNum" sz="quarter" idx="12"/>
          </p:nvPr>
        </p:nvSpPr>
        <p:spPr/>
        <p:txBody>
          <a:bodyPr/>
          <a:lstStyle/>
          <a:p>
            <a:fld id="{BE0C547F-3717-4A68-BF93-09ADD79A8E51}" type="slidenum">
              <a:rPr lang="fr-FR" smtClean="0"/>
              <a:t>7</a:t>
            </a:fld>
            <a:endParaRPr lang="fr-FR" dirty="0"/>
          </a:p>
        </p:txBody>
      </p:sp>
      <p:pic>
        <p:nvPicPr>
          <p:cNvPr id="4098" name="Picture 2" descr="Review: VDSR (Super Resolution). This time, VDSR (Very Deep Super… | by  Sik-Ho Tsang | Towards Data Science">
            <a:extLst>
              <a:ext uri="{FF2B5EF4-FFF2-40B4-BE49-F238E27FC236}">
                <a16:creationId xmlns:a16="http://schemas.microsoft.com/office/drawing/2014/main" id="{0E849330-42A6-1EE4-2FBD-3CE069E4EC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78869" y="3076498"/>
            <a:ext cx="6834259" cy="31019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810252A-D21C-7430-63A2-010D0F344EC7}"/>
              </a:ext>
            </a:extLst>
          </p:cNvPr>
          <p:cNvSpPr txBox="1"/>
          <p:nvPr/>
        </p:nvSpPr>
        <p:spPr>
          <a:xfrm>
            <a:off x="1966244" y="2262804"/>
            <a:ext cx="8975558"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t>Use a very deep convolutional network inspired by K.Simonyan and A.Zisserman</a:t>
            </a:r>
          </a:p>
          <a:p>
            <a:pPr marL="285750" indent="-285750">
              <a:buFont typeface="Arial" panose="020B0604020202020204" pitchFamily="34" charset="0"/>
              <a:buChar char="•"/>
            </a:pPr>
            <a:r>
              <a:rPr lang="en-US" sz="1800" dirty="0"/>
              <a:t>Deep Convolution-layers network</a:t>
            </a:r>
          </a:p>
        </p:txBody>
      </p:sp>
    </p:spTree>
    <p:extLst>
      <p:ext uri="{BB962C8B-B14F-4D97-AF65-F5344CB8AC3E}">
        <p14:creationId xmlns:p14="http://schemas.microsoft.com/office/powerpoint/2010/main" val="185465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7D9159B-1D21-4AB1-86E2-92394C014D24}"/>
              </a:ext>
            </a:extLst>
          </p:cNvPr>
          <p:cNvSpPr>
            <a:spLocks noGrp="1"/>
          </p:cNvSpPr>
          <p:nvPr>
            <p:ph type="sldNum" sz="quarter" idx="12"/>
          </p:nvPr>
        </p:nvSpPr>
        <p:spPr/>
        <p:txBody>
          <a:bodyPr/>
          <a:lstStyle/>
          <a:p>
            <a:fld id="{BE0C547F-3717-4A68-BF93-09ADD79A8E51}" type="slidenum">
              <a:rPr lang="fr-FR" smtClean="0"/>
              <a:t>8</a:t>
            </a:fld>
            <a:endParaRPr lang="fr-FR" dirty="0"/>
          </a:p>
        </p:txBody>
      </p:sp>
      <p:sp>
        <p:nvSpPr>
          <p:cNvPr id="6" name="ZoneTexte 5">
            <a:extLst>
              <a:ext uri="{FF2B5EF4-FFF2-40B4-BE49-F238E27FC236}">
                <a16:creationId xmlns:a16="http://schemas.microsoft.com/office/drawing/2014/main" id="{1DF63AA0-BA10-4DEC-8A45-23474C3CEFCA}"/>
              </a:ext>
            </a:extLst>
          </p:cNvPr>
          <p:cNvSpPr txBox="1"/>
          <p:nvPr/>
        </p:nvSpPr>
        <p:spPr>
          <a:xfrm>
            <a:off x="838200" y="2151727"/>
            <a:ext cx="9438861" cy="2554545"/>
          </a:xfrm>
          <a:prstGeom prst="rect">
            <a:avLst/>
          </a:prstGeom>
          <a:noFill/>
        </p:spPr>
        <p:txBody>
          <a:bodyPr wrap="square" rtlCol="0">
            <a:spAutoFit/>
          </a:bodyPr>
          <a:lstStyle/>
          <a:p>
            <a:pPr marL="285750" indent="-285750">
              <a:buFont typeface="Arial" panose="020B0604020202020204" pitchFamily="34" charset="0"/>
              <a:buChar char="•"/>
            </a:pPr>
            <a:r>
              <a:rPr lang="fr-FR" sz="2000" dirty="0"/>
              <a:t>Issue with using a very deep network to predict dense outputs:</a:t>
            </a:r>
          </a:p>
          <a:p>
            <a:r>
              <a:rPr lang="fr-FR" sz="2000" dirty="0"/>
              <a:t>	</a:t>
            </a:r>
          </a:p>
          <a:p>
            <a:pPr marL="742950" lvl="1" indent="-285750">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Times New Roman" panose="02020603050405020304" pitchFamily="18" charset="0"/>
              </a:rPr>
              <a:t>S</a:t>
            </a:r>
            <a:r>
              <a:rPr lang="en-US" sz="2000" dirty="0">
                <a:effectLst/>
                <a:latin typeface="Calibri" panose="020F0502020204030204" pitchFamily="34" charset="0"/>
                <a:ea typeface="Calibri" panose="020F0502020204030204" pitchFamily="34" charset="0"/>
                <a:cs typeface="Times New Roman" panose="02020603050405020304" pitchFamily="18" charset="0"/>
              </a:rPr>
              <a:t>ize of the feature map gets reduced every time convolution operations are applied</a:t>
            </a:r>
            <a:endParaRPr lang="fr-FR" sz="2000" dirty="0"/>
          </a:p>
          <a:p>
            <a:endParaRPr lang="fr-FR" sz="2000" dirty="0"/>
          </a:p>
          <a:p>
            <a:pPr marL="285750" indent="-285750">
              <a:buFont typeface="Arial" panose="020B0604020202020204" pitchFamily="34" charset="0"/>
              <a:buChar char="•"/>
            </a:pPr>
            <a:r>
              <a:rPr lang="fr-FR" sz="2000" dirty="0"/>
              <a:t>Proposed solution:</a:t>
            </a:r>
          </a:p>
          <a:p>
            <a:r>
              <a:rPr lang="fr-FR" sz="2000" dirty="0"/>
              <a:t>	</a:t>
            </a:r>
          </a:p>
          <a:p>
            <a:pPr marL="742950" lvl="1" indent="-285750">
              <a:buFont typeface="Wingdings" panose="05000000000000000000" pitchFamily="2" charset="2"/>
              <a:buChar char="Ø"/>
            </a:pPr>
            <a:r>
              <a:rPr lang="fr-FR" sz="2000" dirty="0"/>
              <a:t>Use Zero Padding before convolutions</a:t>
            </a:r>
          </a:p>
        </p:txBody>
      </p:sp>
      <p:pic>
        <p:nvPicPr>
          <p:cNvPr id="2050" name="Picture 2">
            <a:extLst>
              <a:ext uri="{FF2B5EF4-FFF2-40B4-BE49-F238E27FC236}">
                <a16:creationId xmlns:a16="http://schemas.microsoft.com/office/drawing/2014/main" id="{B3DB7C47-F4DD-4659-AF3A-6E125D044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5931" y="3680250"/>
            <a:ext cx="3081130" cy="2756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501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967610-78ED-4A11-93D9-C985C203BC42}"/>
              </a:ext>
            </a:extLst>
          </p:cNvPr>
          <p:cNvSpPr>
            <a:spLocks noGrp="1"/>
          </p:cNvSpPr>
          <p:nvPr>
            <p:ph type="title"/>
          </p:nvPr>
        </p:nvSpPr>
        <p:spPr>
          <a:xfrm>
            <a:off x="2231136" y="396675"/>
            <a:ext cx="7729728" cy="1188720"/>
          </a:xfrm>
        </p:spPr>
        <p:txBody>
          <a:bodyPr/>
          <a:lstStyle/>
          <a:p>
            <a:r>
              <a:rPr lang="fr-FR" dirty="0"/>
              <a:t>Implementation</a:t>
            </a:r>
          </a:p>
        </p:txBody>
      </p:sp>
      <p:pic>
        <p:nvPicPr>
          <p:cNvPr id="6" name="Content Placeholder 5">
            <a:extLst>
              <a:ext uri="{FF2B5EF4-FFF2-40B4-BE49-F238E27FC236}">
                <a16:creationId xmlns:a16="http://schemas.microsoft.com/office/drawing/2014/main" id="{E172D370-EFF4-A71B-F777-7A3B52230046}"/>
              </a:ext>
            </a:extLst>
          </p:cNvPr>
          <p:cNvPicPr>
            <a:picLocks noGrp="1" noChangeAspect="1"/>
          </p:cNvPicPr>
          <p:nvPr>
            <p:ph idx="1"/>
          </p:nvPr>
        </p:nvPicPr>
        <p:blipFill>
          <a:blip r:embed="rId2"/>
          <a:stretch>
            <a:fillRect/>
          </a:stretch>
        </p:blipFill>
        <p:spPr>
          <a:xfrm>
            <a:off x="1968809" y="4853755"/>
            <a:ext cx="4785371" cy="1824020"/>
          </a:xfrm>
        </p:spPr>
      </p:pic>
      <p:sp>
        <p:nvSpPr>
          <p:cNvPr id="5" name="Espace réservé du numéro de diapositive 4">
            <a:extLst>
              <a:ext uri="{FF2B5EF4-FFF2-40B4-BE49-F238E27FC236}">
                <a16:creationId xmlns:a16="http://schemas.microsoft.com/office/drawing/2014/main" id="{22BACCCD-4B38-4845-853C-757D6D93A3F0}"/>
              </a:ext>
            </a:extLst>
          </p:cNvPr>
          <p:cNvSpPr>
            <a:spLocks noGrp="1"/>
          </p:cNvSpPr>
          <p:nvPr>
            <p:ph type="sldNum" sz="quarter" idx="12"/>
          </p:nvPr>
        </p:nvSpPr>
        <p:spPr/>
        <p:txBody>
          <a:bodyPr/>
          <a:lstStyle/>
          <a:p>
            <a:fld id="{BE0C547F-3717-4A68-BF93-09ADD79A8E51}" type="slidenum">
              <a:rPr lang="fr-FR" smtClean="0"/>
              <a:t>9</a:t>
            </a:fld>
            <a:endParaRPr lang="fr-FR" dirty="0"/>
          </a:p>
        </p:txBody>
      </p:sp>
      <p:pic>
        <p:nvPicPr>
          <p:cNvPr id="8" name="Picture 7">
            <a:extLst>
              <a:ext uri="{FF2B5EF4-FFF2-40B4-BE49-F238E27FC236}">
                <a16:creationId xmlns:a16="http://schemas.microsoft.com/office/drawing/2014/main" id="{1B5B59AA-B00E-7B77-D331-54908EB35BA2}"/>
              </a:ext>
            </a:extLst>
          </p:cNvPr>
          <p:cNvPicPr>
            <a:picLocks noChangeAspect="1"/>
          </p:cNvPicPr>
          <p:nvPr/>
        </p:nvPicPr>
        <p:blipFill>
          <a:blip r:embed="rId3"/>
          <a:stretch>
            <a:fillRect/>
          </a:stretch>
        </p:blipFill>
        <p:spPr>
          <a:xfrm>
            <a:off x="1968809" y="1780675"/>
            <a:ext cx="3974792" cy="3073080"/>
          </a:xfrm>
          <a:prstGeom prst="rect">
            <a:avLst/>
          </a:prstGeom>
        </p:spPr>
      </p:pic>
      <p:pic>
        <p:nvPicPr>
          <p:cNvPr id="10" name="Picture 9">
            <a:extLst>
              <a:ext uri="{FF2B5EF4-FFF2-40B4-BE49-F238E27FC236}">
                <a16:creationId xmlns:a16="http://schemas.microsoft.com/office/drawing/2014/main" id="{760CEA55-9C3C-CF47-E43E-E64E88581C43}"/>
              </a:ext>
            </a:extLst>
          </p:cNvPr>
          <p:cNvPicPr>
            <a:picLocks noChangeAspect="1"/>
          </p:cNvPicPr>
          <p:nvPr/>
        </p:nvPicPr>
        <p:blipFill>
          <a:blip r:embed="rId4"/>
          <a:stretch>
            <a:fillRect/>
          </a:stretch>
        </p:blipFill>
        <p:spPr>
          <a:xfrm>
            <a:off x="5943600" y="2220695"/>
            <a:ext cx="4722395" cy="3024839"/>
          </a:xfrm>
          <a:prstGeom prst="rect">
            <a:avLst/>
          </a:prstGeom>
        </p:spPr>
      </p:pic>
    </p:spTree>
    <p:extLst>
      <p:ext uri="{BB962C8B-B14F-4D97-AF65-F5344CB8AC3E}">
        <p14:creationId xmlns:p14="http://schemas.microsoft.com/office/powerpoint/2010/main" val="65693053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411</TotalTime>
  <Words>675</Words>
  <Application>Microsoft Office PowerPoint</Application>
  <PresentationFormat>Widescreen</PresentationFormat>
  <Paragraphs>89</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CIDFont+F1</vt:lpstr>
      <vt:lpstr>Gill Sans MT</vt:lpstr>
      <vt:lpstr>Times New Roman</vt:lpstr>
      <vt:lpstr>Wingdings</vt:lpstr>
      <vt:lpstr>Parcel</vt:lpstr>
      <vt:lpstr>Very Deep Convolution Network for Super Resolution</vt:lpstr>
      <vt:lpstr>What is super resolution</vt:lpstr>
      <vt:lpstr>PowerPoint Presentation</vt:lpstr>
      <vt:lpstr>Introduction</vt:lpstr>
      <vt:lpstr>Previous models</vt:lpstr>
      <vt:lpstr>Problem Statement</vt:lpstr>
      <vt:lpstr>VDSR Network</vt:lpstr>
      <vt:lpstr>PowerPoint Presentation</vt:lpstr>
      <vt:lpstr>Implementation</vt:lpstr>
      <vt:lpstr>PowerPoint Presentation</vt:lpstr>
      <vt:lpstr>PowerPoint Presentation</vt:lpstr>
      <vt:lpstr>Loss</vt:lpstr>
      <vt:lpstr>Results and Discussion</vt:lpstr>
      <vt:lpstr>Guess the model?</vt:lpstr>
      <vt:lpstr>PowerPoint Presentation</vt:lpstr>
      <vt:lpstr>PowerPoint Presentation</vt:lpstr>
      <vt:lpstr>PowerPoint Presentation</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Super-Resolution</dc:title>
  <dc:creator>E B</dc:creator>
  <cp:lastModifiedBy>sahil sheikh</cp:lastModifiedBy>
  <cp:revision>42</cp:revision>
  <dcterms:created xsi:type="dcterms:W3CDTF">2022-11-15T06:11:53Z</dcterms:created>
  <dcterms:modified xsi:type="dcterms:W3CDTF">2022-11-17T03:24:07Z</dcterms:modified>
</cp:coreProperties>
</file>